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9" r:id="rId9"/>
    <p:sldId id="270" r:id="rId10"/>
    <p:sldId id="271" r:id="rId11"/>
    <p:sldId id="264" r:id="rId12"/>
    <p:sldId id="265" r:id="rId13"/>
    <p:sldId id="272"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00332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81133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12524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37739-6ABA-456E-915F-2D83D6DF7D4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17010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37739-6ABA-456E-915F-2D83D6DF7D4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9352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237739-6ABA-456E-915F-2D83D6DF7D4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2729480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237739-6ABA-456E-915F-2D83D6DF7D41}"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86011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37739-6ABA-456E-915F-2D83D6DF7D41}"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80121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37739-6ABA-456E-915F-2D83D6DF7D41}"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1650001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37739-6ABA-456E-915F-2D83D6DF7D4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346071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37739-6ABA-456E-915F-2D83D6DF7D4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B30DE-62BC-4F31-B13A-53D4D0B05FFF}" type="slidenum">
              <a:rPr lang="en-US" smtClean="0"/>
              <a:t>‹#›</a:t>
            </a:fld>
            <a:endParaRPr lang="en-US"/>
          </a:p>
        </p:txBody>
      </p:sp>
    </p:spTree>
    <p:extLst>
      <p:ext uri="{BB962C8B-B14F-4D97-AF65-F5344CB8AC3E}">
        <p14:creationId xmlns:p14="http://schemas.microsoft.com/office/powerpoint/2010/main" val="402780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37739-6ABA-456E-915F-2D83D6DF7D41}" type="datetimeFigureOut">
              <a:rPr lang="en-US" smtClean="0"/>
              <a:t>4/5/2017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B30DE-62BC-4F31-B13A-53D4D0B05FFF}" type="slidenum">
              <a:rPr lang="en-US" smtClean="0"/>
              <a:t>‹#›</a:t>
            </a:fld>
            <a:endParaRPr lang="en-US"/>
          </a:p>
        </p:txBody>
      </p:sp>
    </p:spTree>
    <p:extLst>
      <p:ext uri="{BB962C8B-B14F-4D97-AF65-F5344CB8AC3E}">
        <p14:creationId xmlns:p14="http://schemas.microsoft.com/office/powerpoint/2010/main" val="2369798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Rectangle 3"/>
          <p:cNvSpPr/>
          <p:nvPr/>
        </p:nvSpPr>
        <p:spPr>
          <a:xfrm>
            <a:off x="1187624" y="404664"/>
            <a:ext cx="7344816" cy="369332"/>
          </a:xfrm>
          <a:prstGeom prst="rect">
            <a:avLst/>
          </a:prstGeom>
        </p:spPr>
        <p:txBody>
          <a:bodyPr wrap="square">
            <a:spAutoFit/>
          </a:bodyPr>
          <a:lstStyle/>
          <a:p>
            <a:pPr algn="ctr"/>
            <a:r>
              <a:rPr lang="en-US" b="1">
                <a:latin typeface="Times New Roman" pitchFamily="18" charset="0"/>
                <a:cs typeface="Times New Roman" pitchFamily="18" charset="0"/>
              </a:rPr>
              <a:t>HƯỚNG</a:t>
            </a:r>
            <a:r>
              <a:rPr lang="en-US" b="1"/>
              <a:t> DẪN SỬ DỤNG TRA CỨU TÀI </a:t>
            </a:r>
            <a:r>
              <a:rPr lang="en-US" b="1" smtClean="0"/>
              <a:t>LIỆU</a:t>
            </a:r>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3059832" y="1703397"/>
            <a:ext cx="3384376" cy="215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246434" y="3879839"/>
            <a:ext cx="1227195" cy="369332"/>
          </a:xfrm>
          <a:prstGeom prst="rect">
            <a:avLst/>
          </a:prstGeom>
        </p:spPr>
        <p:txBody>
          <a:bodyPr wrap="none">
            <a:spAutoFit/>
          </a:bodyPr>
          <a:lstStyle/>
          <a:p>
            <a:r>
              <a:rPr lang="en-US">
                <a:latin typeface="Times New Roman" pitchFamily="18" charset="0"/>
                <a:cs typeface="Times New Roman" pitchFamily="18" charset="0"/>
              </a:rPr>
              <a:t>Version</a:t>
            </a:r>
            <a:r>
              <a:rPr lang="en-US"/>
              <a:t> 5.0</a:t>
            </a:r>
          </a:p>
        </p:txBody>
      </p:sp>
      <p:sp>
        <p:nvSpPr>
          <p:cNvPr id="7" name="Rectangle 6"/>
          <p:cNvSpPr/>
          <p:nvPr/>
        </p:nvSpPr>
        <p:spPr>
          <a:xfrm>
            <a:off x="3707904" y="5877272"/>
            <a:ext cx="2232248" cy="369332"/>
          </a:xfrm>
          <a:prstGeom prst="rect">
            <a:avLst/>
          </a:prstGeom>
        </p:spPr>
        <p:txBody>
          <a:bodyPr wrap="square">
            <a:spAutoFit/>
          </a:bodyPr>
          <a:lstStyle/>
          <a:p>
            <a:pPr algn="ctr"/>
            <a:r>
              <a:rPr lang="en-US" b="1">
                <a:latin typeface="Times New Roman" pitchFamily="18" charset="0"/>
                <a:cs typeface="Times New Roman" pitchFamily="18" charset="0"/>
              </a:rPr>
              <a:t>Năm 2016</a:t>
            </a:r>
          </a:p>
        </p:txBody>
      </p:sp>
    </p:spTree>
    <p:extLst>
      <p:ext uri="{BB962C8B-B14F-4D97-AF65-F5344CB8AC3E}">
        <p14:creationId xmlns:p14="http://schemas.microsoft.com/office/powerpoint/2010/main" val="1991083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7762" y="2563163"/>
            <a:ext cx="5840422" cy="369332"/>
          </a:xfrm>
          <a:prstGeom prst="rect">
            <a:avLst/>
          </a:prstGeom>
        </p:spPr>
        <p:txBody>
          <a:bodyPr wrap="square">
            <a:spAutoFit/>
          </a:bodyPr>
          <a:lstStyle/>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Marc:</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chi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hơn</a:t>
            </a:r>
            <a:r>
              <a:rPr lang="en-US" dirty="0">
                <a:latin typeface="Times New Roman" pitchFamily="18" charset="0"/>
                <a:cs typeface="Times New Roman" pitchFamily="18" charset="0"/>
              </a:rPr>
              <a:t> ở </a:t>
            </a:r>
            <a:r>
              <a:rPr lang="en-US" dirty="0" err="1">
                <a:latin typeface="Times New Roman" pitchFamily="18" charset="0"/>
                <a:cs typeface="Times New Roman" pitchFamily="18" charset="0"/>
              </a:rPr>
              <a:t>dạng</a:t>
            </a:r>
            <a:r>
              <a:rPr lang="en-US" dirty="0">
                <a:latin typeface="Times New Roman" pitchFamily="18" charset="0"/>
                <a:cs typeface="Times New Roman" pitchFamily="18" charset="0"/>
              </a:rPr>
              <a:t> Marc.</a:t>
            </a:r>
          </a:p>
        </p:txBody>
      </p:sp>
      <p:sp>
        <p:nvSpPr>
          <p:cNvPr id="5" name="Rectangle 4"/>
          <p:cNvSpPr/>
          <p:nvPr/>
        </p:nvSpPr>
        <p:spPr>
          <a:xfrm>
            <a:off x="1547664" y="345430"/>
            <a:ext cx="6272470" cy="646331"/>
          </a:xfrm>
          <a:prstGeom prst="rect">
            <a:avLst/>
          </a:prstGeom>
        </p:spPr>
        <p:txBody>
          <a:bodyPr wrap="square">
            <a:spAutoFit/>
          </a:bodyPr>
          <a:lstStyle/>
          <a:p>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Tài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liệu</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Nếu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hóa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web </a:t>
            </a:r>
          </a:p>
          <a:p>
            <a:endParaRPr lang="en-US" dirty="0">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7762" y="1016265"/>
            <a:ext cx="6496269" cy="562053"/>
          </a:xfrm>
          <a:prstGeom prst="rect">
            <a:avLst/>
          </a:prstGeom>
        </p:spPr>
      </p:pic>
      <p:sp>
        <p:nvSpPr>
          <p:cNvPr id="7" name="Rectangle 6"/>
          <p:cNvSpPr/>
          <p:nvPr/>
        </p:nvSpPr>
        <p:spPr>
          <a:xfrm>
            <a:off x="2286000" y="1916832"/>
            <a:ext cx="4572000" cy="646331"/>
          </a:xfrm>
          <a:prstGeom prst="rect">
            <a:avLst/>
          </a:prstGeom>
        </p:spPr>
        <p:txBody>
          <a:bodyPr>
            <a:spAutoFit/>
          </a:bodyPr>
          <a:lstStyle/>
          <a:p>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Hình</a:t>
            </a:r>
            <a:r>
              <a:rPr lang="en-US" i="1" dirty="0" smtClean="0">
                <a:latin typeface="Times New Roman" pitchFamily="18" charset="0"/>
                <a:cs typeface="Times New Roman" pitchFamily="18" charset="0"/>
              </a:rPr>
              <a:t> 2.2.2 </a:t>
            </a:r>
            <a:r>
              <a:rPr lang="en-US" i="1" dirty="0" err="1" smtClean="0">
                <a:latin typeface="Times New Roman" pitchFamily="18" charset="0"/>
                <a:cs typeface="Times New Roman" pitchFamily="18" charset="0"/>
              </a:rPr>
              <a:t>Chọn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tài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liệu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số</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đọc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trực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tiếp</a:t>
            </a:r>
            <a:r>
              <a:rPr lang="en-US"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3140968"/>
            <a:ext cx="6120680" cy="2143424"/>
          </a:xfrm>
          <a:prstGeom prst="rect">
            <a:avLst/>
          </a:prstGeom>
        </p:spPr>
      </p:pic>
      <p:sp>
        <p:nvSpPr>
          <p:cNvPr id="9" name="Rectangle 8"/>
          <p:cNvSpPr/>
          <p:nvPr/>
        </p:nvSpPr>
        <p:spPr>
          <a:xfrm>
            <a:off x="2438400" y="5517232"/>
            <a:ext cx="5085928" cy="646331"/>
          </a:xfrm>
          <a:prstGeom prst="rect">
            <a:avLst/>
          </a:prstGeom>
        </p:spPr>
        <p:txBody>
          <a:bodyPr wrap="square">
            <a:spAutoFit/>
          </a:bodyPr>
          <a:lstStyle/>
          <a:p>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Hình</a:t>
            </a:r>
            <a:r>
              <a:rPr lang="en-US" i="1" dirty="0" smtClean="0">
                <a:latin typeface="Times New Roman" pitchFamily="18" charset="0"/>
                <a:cs typeface="Times New Roman" pitchFamily="18" charset="0"/>
              </a:rPr>
              <a:t> 2.2.3 </a:t>
            </a:r>
            <a:r>
              <a:rPr lang="en-US" i="1" dirty="0" err="1" smtClean="0">
                <a:latin typeface="Times New Roman" pitchFamily="18" charset="0"/>
                <a:cs typeface="Times New Roman" pitchFamily="18" charset="0"/>
              </a:rPr>
              <a:t>Chọn</a:t>
            </a:r>
            <a:r>
              <a:rPr lang="en-US" i="1" dirty="0" smtClean="0">
                <a:latin typeface="Times New Roman" pitchFamily="18" charset="0"/>
                <a:cs typeface="Times New Roman" pitchFamily="18" charset="0"/>
              </a:rPr>
              <a:t> marc </a:t>
            </a:r>
            <a:r>
              <a:rPr lang="en-US" i="1" dirty="0" err="1" smtClean="0">
                <a:latin typeface="Times New Roman" pitchFamily="18" charset="0"/>
                <a:cs typeface="Times New Roman" pitchFamily="18" charset="0"/>
              </a:rPr>
              <a:t>để</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xem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thông</a:t>
            </a:r>
            <a:r>
              <a:rPr lang="en-US" i="1" dirty="0" smtClean="0">
                <a:latin typeface="Times New Roman" pitchFamily="18" charset="0"/>
                <a:cs typeface="Times New Roman" pitchFamily="18" charset="0"/>
              </a:rPr>
              <a:t> tin chi </a:t>
            </a:r>
            <a:r>
              <a:rPr lang="en-US" i="1" dirty="0" err="1" smtClean="0">
                <a:latin typeface="Times New Roman" pitchFamily="18" charset="0"/>
                <a:cs typeface="Times New Roman" pitchFamily="18" charset="0"/>
              </a:rPr>
              <a:t>tiết</a:t>
            </a:r>
            <a:r>
              <a:rPr lang="en-US" i="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35608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32656"/>
            <a:ext cx="7920880" cy="7017306"/>
          </a:xfrm>
          <a:prstGeom prst="rect">
            <a:avLst/>
          </a:prstGeom>
        </p:spPr>
        <p:txBody>
          <a:bodyPr wrap="square">
            <a:spAutoFit/>
          </a:bodyPr>
          <a:lstStyle/>
          <a:p>
            <a:pPr lvl="0"/>
            <a:r>
              <a:rPr lang="en-US" b="1" dirty="0" smtClean="0">
                <a:solidFill>
                  <a:schemeClr val="accent3"/>
                </a:solidFill>
                <a:latin typeface="Times New Roman" pitchFamily="18" charset="0"/>
                <a:cs typeface="Times New Roman" pitchFamily="18" charset="0"/>
              </a:rPr>
              <a:t>3. TÌM </a:t>
            </a:r>
            <a:r>
              <a:rPr lang="en-US" b="1" dirty="0">
                <a:solidFill>
                  <a:schemeClr val="accent3"/>
                </a:solidFill>
                <a:latin typeface="Times New Roman" pitchFamily="18" charset="0"/>
                <a:cs typeface="Times New Roman" pitchFamily="18" charset="0"/>
              </a:rPr>
              <a:t>KIẾM CHUYÊN GIA</a:t>
            </a:r>
            <a:endParaRPr lang="en-US" sz="1200" dirty="0">
              <a:solidFill>
                <a:schemeClr val="accent3"/>
              </a:solidFill>
              <a:latin typeface="Times New Roman" pitchFamily="18" charset="0"/>
              <a:cs typeface="Times New Roman" pitchFamily="18" charset="0"/>
            </a:endParaRPr>
          </a:p>
          <a:p>
            <a:pPr lvl="1"/>
            <a:r>
              <a:rPr lang="en-US" b="1" dirty="0" smtClean="0">
                <a:solidFill>
                  <a:schemeClr val="accent3"/>
                </a:solidFill>
                <a:latin typeface="Times New Roman" pitchFamily="18" charset="0"/>
                <a:cs typeface="Times New Roman" pitchFamily="18" charset="0"/>
              </a:rPr>
              <a:t>3.1 </a:t>
            </a:r>
            <a:r>
              <a:rPr lang="en-US" b="1" dirty="0" err="1" smtClean="0">
                <a:solidFill>
                  <a:schemeClr val="accent3"/>
                </a:solidFill>
                <a:latin typeface="Times New Roman" pitchFamily="18" charset="0"/>
                <a:cs typeface="Times New Roman" pitchFamily="18" charset="0"/>
              </a:rPr>
              <a:t>Mục</a:t>
            </a:r>
            <a:r>
              <a:rPr lang="en-US" b="1" dirty="0" smtClean="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đích</a:t>
            </a:r>
            <a:endParaRPr lang="en-US" sz="1400" dirty="0">
              <a:solidFill>
                <a:schemeClr val="accent3"/>
              </a:solidFill>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tử</a:t>
            </a:r>
            <a:r>
              <a:rPr lang="en-US" dirty="0">
                <a:latin typeface="Times New Roman" pitchFamily="18" charset="0"/>
                <a:cs typeface="Times New Roman" pitchFamily="18" charset="0"/>
              </a:rPr>
              <a:t> logic,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hẹp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tin, …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số</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dư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thừa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chóng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03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Rút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chuẩn</a:t>
            </a:r>
            <a:r>
              <a:rPr lang="en-US" dirty="0">
                <a:latin typeface="Times New Roman" pitchFamily="18" charset="0"/>
                <a:cs typeface="Times New Roman" pitchFamily="18" charset="0"/>
              </a:rPr>
              <a:t>.</a:t>
            </a:r>
          </a:p>
          <a:p>
            <a:pPr lvl="1"/>
            <a:r>
              <a:rPr lang="en-US" b="1" dirty="0" smtClean="0">
                <a:solidFill>
                  <a:schemeClr val="accent3"/>
                </a:solidFill>
                <a:latin typeface="Times New Roman" pitchFamily="18" charset="0"/>
                <a:cs typeface="Times New Roman" pitchFamily="18" charset="0"/>
              </a:rPr>
              <a:t>3.2 </a:t>
            </a:r>
            <a:r>
              <a:rPr lang="en-US" b="1" dirty="0" err="1" smtClean="0">
                <a:solidFill>
                  <a:schemeClr val="accent3"/>
                </a:solidFill>
                <a:latin typeface="Times New Roman" pitchFamily="18" charset="0"/>
                <a:cs typeface="Times New Roman" pitchFamily="18" charset="0"/>
              </a:rPr>
              <a:t>Cách</a:t>
            </a:r>
            <a:r>
              <a:rPr lang="en-US" b="1" dirty="0" smtClean="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thực</a:t>
            </a:r>
            <a:r>
              <a:rPr lang="en-US" b="1" dirty="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hiện</a:t>
            </a:r>
            <a:endParaRPr lang="en-US" sz="1400" dirty="0">
              <a:solidFill>
                <a:schemeClr val="accent3"/>
              </a:solidFill>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KIPOS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Tra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cứu</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Tìm</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chuyên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chuyên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b="1"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Hình</a:t>
            </a:r>
            <a:r>
              <a:rPr lang="en-US"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3.1 </a:t>
            </a:r>
            <a:r>
              <a:rPr lang="en-US" i="1" dirty="0" err="1" smtClean="0">
                <a:latin typeface="Times New Roman" pitchFamily="18" charset="0"/>
                <a:cs typeface="Times New Roman" pitchFamily="18" charset="0"/>
              </a:rPr>
              <a:t>giao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diện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tìm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kiếm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chuyên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gia</a:t>
            </a:r>
            <a:r>
              <a:rPr lang="en-US" i="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chuyên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ô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smtClean="0">
                <a:latin typeface="Times New Roman" pitchFamily="18" charset="0"/>
                <a:cs typeface="Times New Roman" pitchFamily="18" charset="0"/>
              </a:rPr>
              <a:t>.</a:t>
            </a:r>
          </a:p>
          <a:p>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dẫn</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622" y="4221088"/>
            <a:ext cx="7144748" cy="504896"/>
          </a:xfrm>
          <a:prstGeom prst="rect">
            <a:avLst/>
          </a:prstGeom>
        </p:spPr>
      </p:pic>
    </p:spTree>
    <p:extLst>
      <p:ext uri="{BB962C8B-B14F-4D97-AF65-F5344CB8AC3E}">
        <p14:creationId xmlns:p14="http://schemas.microsoft.com/office/powerpoint/2010/main" val="414369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0980" y="211976"/>
            <a:ext cx="7560840" cy="6832640"/>
          </a:xfrm>
          <a:prstGeom prst="rect">
            <a:avLst/>
          </a:prstGeom>
        </p:spPr>
        <p:txBody>
          <a:bodyPr wrap="square">
            <a:spAutoFit/>
          </a:bodyPr>
          <a:lstStyle/>
          <a:p>
            <a:pPr lvl="0"/>
            <a:endParaRPr lang="en-US" dirty="0" smtClean="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tử</a:t>
            </a:r>
            <a:r>
              <a:rPr lang="en-US" dirty="0">
                <a:latin typeface="Times New Roman" pitchFamily="18" charset="0"/>
                <a:cs typeface="Times New Roman" pitchFamily="18" charset="0"/>
              </a:rPr>
              <a:t>: “&amp;”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pPr lvl="0"/>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thay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thay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Rút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chuẩn</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pPr>
              <a:spcBef>
                <a:spcPts val="600"/>
              </a:spcBef>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trỏ</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dấu</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giúp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ưu</a:t>
            </a:r>
            <a:r>
              <a:rPr lang="en-US" dirty="0" smtClean="0">
                <a:latin typeface="Times New Roman" pitchFamily="18" charset="0"/>
                <a:cs typeface="Times New Roman" pitchFamily="18" charset="0"/>
              </a:rPr>
              <a:t>.</a:t>
            </a:r>
          </a:p>
          <a:p>
            <a:pPr>
              <a:spcBef>
                <a:spcPts val="600"/>
              </a:spcBef>
              <a:spcAft>
                <a:spcPts val="600"/>
              </a:spcAft>
            </a:pPr>
            <a:endParaRPr lang="en-US" dirty="0" smtClean="0">
              <a:latin typeface="Times New Roman" pitchFamily="18" charset="0"/>
              <a:cs typeface="Times New Roman" pitchFamily="18" charset="0"/>
            </a:endParaRPr>
          </a:p>
          <a:p>
            <a:pPr>
              <a:spcBef>
                <a:spcPts val="600"/>
              </a:spcBef>
              <a:spcAft>
                <a:spcPts val="600"/>
              </a:spcAft>
            </a:pPr>
            <a:endParaRPr lang="en-US" dirty="0">
              <a:latin typeface="Times New Roman" pitchFamily="18" charset="0"/>
              <a:cs typeface="Times New Roman" pitchFamily="18" charset="0"/>
            </a:endParaRPr>
          </a:p>
          <a:p>
            <a:pPr>
              <a:spcBef>
                <a:spcPts val="600"/>
              </a:spcBef>
              <a:spcAft>
                <a:spcPts val="600"/>
              </a:spcAft>
            </a:pPr>
            <a:endParaRPr lang="en-US" dirty="0" smtClean="0">
              <a:latin typeface="Times New Roman" pitchFamily="18" charset="0"/>
              <a:cs typeface="Times New Roman" pitchFamily="18" charset="0"/>
            </a:endParaRPr>
          </a:p>
          <a:p>
            <a:pPr>
              <a:spcBef>
                <a:spcPts val="600"/>
              </a:spcBef>
              <a:spcAft>
                <a:spcPts val="600"/>
              </a:spcAft>
            </a:pPr>
            <a:r>
              <a:rPr lang="en-US" b="1" i="1" dirty="0" smtClean="0">
                <a:latin typeface="Times New Roman" pitchFamily="18" charset="0"/>
                <a:cs typeface="Times New Roman" pitchFamily="18" charset="0"/>
              </a:rPr>
              <a:t>	   ( </a:t>
            </a:r>
            <a:r>
              <a:rPr lang="en-US" i="1" dirty="0" err="1">
                <a:latin typeface="Times New Roman" pitchFamily="18" charset="0"/>
                <a:cs typeface="Times New Roman" pitchFamily="18" charset="0"/>
              </a:rPr>
              <a:t>Hình</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3.2</a:t>
            </a:r>
            <a:r>
              <a:rPr lang="en-US" i="1" dirty="0">
                <a:latin typeface="Times New Roman" pitchFamily="18" charset="0"/>
                <a:cs typeface="Times New Roman" pitchFamily="18" charset="0"/>
              </a:rPr>
              <a:t> </a:t>
            </a:r>
            <a:r>
              <a:rPr lang="en-US" i="1" dirty="0" err="1" smtClean="0">
                <a:latin typeface="Times New Roman" pitchFamily="18" charset="0"/>
                <a:cs typeface="Times New Roman" pitchFamily="18" charset="0"/>
              </a:rPr>
              <a:t>giao</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diện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tìm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chuyên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gia</a:t>
            </a:r>
            <a:r>
              <a:rPr lang="en-US"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a:spcBef>
                <a:spcPts val="600"/>
              </a:spcBef>
              <a:spcAft>
                <a:spcPts val="600"/>
              </a:spcAft>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mũi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hướng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trước</a:t>
            </a:r>
            <a:r>
              <a:rPr lang="en-US" dirty="0" smtClean="0">
                <a:latin typeface="Times New Roman" pitchFamily="18" charset="0"/>
                <a:cs typeface="Times New Roman" pitchFamily="18" charset="0"/>
              </a:rPr>
              <a:t>).</a:t>
            </a:r>
          </a:p>
          <a:p>
            <a:pPr>
              <a:spcBef>
                <a:spcPts val="600"/>
              </a:spcBef>
              <a:spcAft>
                <a:spcPts val="600"/>
              </a:spcAft>
            </a:pPr>
            <a:endParaRPr lang="en-US" dirty="0" smtClean="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736" y="3826501"/>
            <a:ext cx="7173327" cy="981212"/>
          </a:xfrm>
          <a:prstGeom prst="rect">
            <a:avLst/>
          </a:prstGeom>
        </p:spPr>
      </p:pic>
      <p:sp>
        <p:nvSpPr>
          <p:cNvPr id="3" name="Rectangle 2"/>
          <p:cNvSpPr/>
          <p:nvPr/>
        </p:nvSpPr>
        <p:spPr>
          <a:xfrm>
            <a:off x="870980" y="183091"/>
            <a:ext cx="7200800" cy="646331"/>
          </a:xfrm>
          <a:prstGeom prst="rect">
            <a:avLst/>
          </a:prstGeom>
        </p:spPr>
        <p:txBody>
          <a:bodyPr wrap="square">
            <a:spAutoFit/>
          </a:bodyPr>
          <a:lstStyle/>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a:Tác </a:t>
            </a:r>
            <a:r>
              <a:rPr lang="en-US" dirty="0" err="1">
                <a:latin typeface="Times New Roman" pitchFamily="18" charset="0"/>
                <a:cs typeface="Times New Roman" pitchFamily="18" charset="0"/>
              </a:rPr>
              <a:t>giả,t:Nhan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s:Chủ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g:Chung(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aw: </a:t>
            </a:r>
            <a:r>
              <a:rPr lang="en-US" dirty="0" err="1">
                <a:latin typeface="Times New Roman" pitchFamily="18" charset="0"/>
                <a:cs typeface="Times New Roman" pitchFamily="18" charset="0"/>
              </a:rPr>
              <a:t>mọi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1056280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5445224"/>
            <a:ext cx="7416824" cy="646331"/>
          </a:xfrm>
          <a:prstGeom prst="rect">
            <a:avLst/>
          </a:prstGeom>
        </p:spPr>
        <p:txBody>
          <a:bodyPr wrap="square">
            <a:spAutoFit/>
          </a:bodyPr>
          <a:lstStyle/>
          <a:p>
            <a:pPr>
              <a:spcBef>
                <a:spcPts val="600"/>
              </a:spcBef>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xem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chi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tương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6" name="Rectangle 5"/>
          <p:cNvSpPr/>
          <p:nvPr/>
        </p:nvSpPr>
        <p:spPr>
          <a:xfrm>
            <a:off x="2231740" y="4964705"/>
            <a:ext cx="5184576" cy="800219"/>
          </a:xfrm>
          <a:prstGeom prst="rect">
            <a:avLst/>
          </a:prstGeom>
        </p:spPr>
        <p:txBody>
          <a:bodyPr wrap="square">
            <a:spAutoFit/>
          </a:bodyPr>
          <a:lstStyle/>
          <a:p>
            <a:pPr>
              <a:spcBef>
                <a:spcPts val="600"/>
              </a:spcBef>
              <a:spcAft>
                <a:spcPts val="600"/>
              </a:spcAft>
            </a:pPr>
            <a:r>
              <a:rPr lang="en-US" i="1" dirty="0">
                <a:latin typeface="Times New Roman" pitchFamily="18" charset="0"/>
                <a:cs typeface="Times New Roman" pitchFamily="18" charset="0"/>
              </a:rPr>
              <a:t>(</a:t>
            </a:r>
            <a:r>
              <a:rPr lang="en-US" i="1" dirty="0" err="1">
                <a:latin typeface="Times New Roman" pitchFamily="18" charset="0"/>
                <a:cs typeface="Times New Roman" pitchFamily="18" charset="0"/>
              </a:rPr>
              <a:t>Hình</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3.3: </a:t>
            </a:r>
            <a:r>
              <a:rPr lang="en-US" i="1" dirty="0" err="1">
                <a:latin typeface="Times New Roman" pitchFamily="18" charset="0"/>
                <a:cs typeface="Times New Roman" pitchFamily="18" charset="0"/>
              </a:rPr>
              <a:t>Giao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diện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kết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tìm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kiếm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chuyên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gia</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spcBef>
                <a:spcPts val="600"/>
              </a:spcBef>
              <a:spcAft>
                <a:spcPts val="600"/>
              </a:spcAft>
            </a:pPr>
            <a:endParaRPr lang="en-US" dirty="0">
              <a:latin typeface="Times New Roman" pitchFamily="18" charset="0"/>
              <a:cs typeface="Times New Roman" pitchFamily="18" charset="0"/>
            </a:endParaRP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043608" y="620688"/>
            <a:ext cx="7200800" cy="4161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7197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404664"/>
            <a:ext cx="7344816" cy="6278642"/>
          </a:xfrm>
          <a:prstGeom prst="rect">
            <a:avLst/>
          </a:prstGeom>
        </p:spPr>
        <p:txBody>
          <a:bodyPr wrap="square">
            <a:spAutoFit/>
          </a:bodyPr>
          <a:lstStyle/>
          <a:p>
            <a:pPr lvl="0"/>
            <a:r>
              <a:rPr lang="en-US" b="1" dirty="0" smtClean="0">
                <a:solidFill>
                  <a:schemeClr val="accent3"/>
                </a:solidFill>
                <a:latin typeface="Times New Roman" pitchFamily="18" charset="0"/>
                <a:cs typeface="Times New Roman" pitchFamily="18" charset="0"/>
              </a:rPr>
              <a:t>4. TÌM </a:t>
            </a:r>
            <a:r>
              <a:rPr lang="en-US" b="1" dirty="0">
                <a:solidFill>
                  <a:schemeClr val="accent3"/>
                </a:solidFill>
                <a:latin typeface="Times New Roman" pitchFamily="18" charset="0"/>
                <a:cs typeface="Times New Roman" pitchFamily="18" charset="0"/>
              </a:rPr>
              <a:t>KIẾM TOÀN VĂN</a:t>
            </a:r>
            <a:endParaRPr lang="en-US" dirty="0">
              <a:solidFill>
                <a:schemeClr val="accent3"/>
              </a:solidFill>
              <a:latin typeface="Times New Roman" pitchFamily="18" charset="0"/>
              <a:cs typeface="Times New Roman" pitchFamily="18" charset="0"/>
            </a:endParaRPr>
          </a:p>
          <a:p>
            <a:pPr lvl="1"/>
            <a:r>
              <a:rPr lang="en-US" b="1" dirty="0" smtClean="0">
                <a:solidFill>
                  <a:schemeClr val="accent3"/>
                </a:solidFill>
                <a:latin typeface="Times New Roman" pitchFamily="18" charset="0"/>
                <a:cs typeface="Times New Roman" pitchFamily="18" charset="0"/>
              </a:rPr>
              <a:t>4.1 </a:t>
            </a:r>
            <a:r>
              <a:rPr lang="en-US" b="1" dirty="0" err="1" smtClean="0">
                <a:solidFill>
                  <a:schemeClr val="accent3"/>
                </a:solidFill>
                <a:latin typeface="Times New Roman" pitchFamily="18" charset="0"/>
                <a:cs typeface="Times New Roman" pitchFamily="18" charset="0"/>
              </a:rPr>
              <a:t>Giới</a:t>
            </a:r>
            <a:r>
              <a:rPr lang="en-US" b="1" dirty="0" smtClean="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thiệu</a:t>
            </a:r>
            <a:endParaRPr lang="en-US" dirty="0">
              <a:solidFill>
                <a:schemeClr val="accent3"/>
              </a:solidFill>
              <a:latin typeface="Times New Roman" pitchFamily="18" charset="0"/>
              <a:cs typeface="Times New Roman" pitchFamily="18" charset="0"/>
            </a:endParaRPr>
          </a:p>
          <a:p>
            <a:pPr>
              <a:lnSpc>
                <a:spcPct val="130000"/>
              </a:lnSpc>
              <a:spcBef>
                <a:spcPts val="600"/>
              </a:spcBef>
              <a:spcAft>
                <a:spcPts val="600"/>
              </a:spcAft>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nay,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truyền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thống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còn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gồm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tệp</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đính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kèm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(Server).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thì</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vấn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càng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trọng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khối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lượng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dữ</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lớn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vấn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đặt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bỏ</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nhiễu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Lúc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đến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a:t>
            </a:r>
          </a:p>
          <a:p>
            <a:pPr>
              <a:lnSpc>
                <a:spcPct val="130000"/>
              </a:lnSpc>
              <a:spcBef>
                <a:spcPts val="600"/>
              </a:spcBef>
              <a:spcAft>
                <a:spcPts val="600"/>
              </a:spcAft>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KIPOS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nguồn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nổi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tiếng</a:t>
            </a:r>
            <a:r>
              <a:rPr lang="en-US" dirty="0">
                <a:latin typeface="Times New Roman" pitchFamily="18" charset="0"/>
                <a:cs typeface="Times New Roman" pitchFamily="18" charset="0"/>
              </a:rPr>
              <a:t> Lucene.net, </a:t>
            </a:r>
            <a:r>
              <a:rPr lang="en-US" dirty="0" err="1">
                <a:latin typeface="Times New Roman" pitchFamily="18" charset="0"/>
                <a:cs typeface="Times New Roman" pitchFamily="18" charset="0"/>
              </a:rPr>
              <a:t>đã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lâu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Ngoài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đây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kỹ</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viện</a:t>
            </a:r>
            <a:r>
              <a:rPr lang="en-US" dirty="0">
                <a:latin typeface="Times New Roman" pitchFamily="18" charset="0"/>
                <a:cs typeface="Times New Roman" pitchFamily="18" charset="0"/>
              </a:rPr>
              <a:t> API - </a:t>
            </a:r>
            <a:r>
              <a:rPr lang="en-US" dirty="0" err="1">
                <a:latin typeface="Times New Roman" pitchFamily="18" charset="0"/>
                <a:cs typeface="Times New Roman" pitchFamily="18" charset="0"/>
              </a:rPr>
              <a:t>cung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cấp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bởi</a:t>
            </a:r>
            <a:r>
              <a:rPr lang="en-US" dirty="0">
                <a:latin typeface="Times New Roman" pitchFamily="18" charset="0"/>
                <a:cs typeface="Times New Roman" pitchFamily="18" charset="0"/>
              </a:rPr>
              <a:t> KIPOS, </a:t>
            </a:r>
            <a:r>
              <a:rPr lang="en-US" dirty="0" err="1">
                <a:latin typeface="Times New Roman" pitchFamily="18" charset="0"/>
                <a:cs typeface="Times New Roman" pitchFamily="18" charset="0"/>
              </a:rPr>
              <a:t>nhờ</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thế</a:t>
            </a:r>
            <a:r>
              <a:rPr lang="en-US" dirty="0">
                <a:latin typeface="Times New Roman" pitchFamily="18" charset="0"/>
                <a:cs typeface="Times New Roman" pitchFamily="18" charset="0"/>
              </a:rPr>
              <a:t> so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việc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ngoài</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1344009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382013"/>
            <a:ext cx="7920880" cy="3170099"/>
          </a:xfrm>
          <a:prstGeom prst="rect">
            <a:avLst/>
          </a:prstGeom>
        </p:spPr>
        <p:txBody>
          <a:bodyPr wrap="square">
            <a:spAutoFit/>
          </a:bodyPr>
          <a:lstStyle/>
          <a:p>
            <a:pPr lvl="1"/>
            <a:r>
              <a:rPr lang="en-US" b="1" dirty="0" smtClean="0">
                <a:solidFill>
                  <a:schemeClr val="accent3"/>
                </a:solidFill>
                <a:latin typeface="Times New Roman" pitchFamily="18" charset="0"/>
                <a:cs typeface="Times New Roman" pitchFamily="18" charset="0"/>
              </a:rPr>
              <a:t>4.2 </a:t>
            </a:r>
            <a:r>
              <a:rPr lang="en-US" b="1" dirty="0" err="1" smtClean="0">
                <a:solidFill>
                  <a:schemeClr val="accent3"/>
                </a:solidFill>
                <a:latin typeface="Times New Roman" pitchFamily="18" charset="0"/>
                <a:cs typeface="Times New Roman" pitchFamily="18" charset="0"/>
              </a:rPr>
              <a:t>Thực</a:t>
            </a:r>
            <a:r>
              <a:rPr lang="en-US" b="1" dirty="0" smtClean="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hiện</a:t>
            </a:r>
            <a:r>
              <a:rPr lang="en-US" b="1" dirty="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một</a:t>
            </a:r>
            <a:r>
              <a:rPr lang="en-US" b="1" dirty="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tìm</a:t>
            </a:r>
            <a:r>
              <a:rPr lang="en-US" b="1" dirty="0">
                <a:solidFill>
                  <a:schemeClr val="accent3"/>
                </a:solidFill>
                <a:latin typeface="Times New Roman" pitchFamily="18" charset="0"/>
                <a:cs typeface="Times New Roman" pitchFamily="18" charset="0"/>
              </a:rPr>
              <a:t> </a:t>
            </a:r>
            <a:r>
              <a:rPr lang="en-US" b="1" dirty="0" err="1" smtClean="0">
                <a:solidFill>
                  <a:schemeClr val="accent3"/>
                </a:solidFill>
                <a:latin typeface="Times New Roman" pitchFamily="18" charset="0"/>
                <a:cs typeface="Times New Roman" pitchFamily="18" charset="0"/>
              </a:rPr>
              <a:t>kiếm</a:t>
            </a:r>
            <a:endParaRPr lang="en-US" b="1" dirty="0">
              <a:solidFill>
                <a:schemeClr val="accent3"/>
              </a:solidFill>
              <a:latin typeface="Times New Roman" pitchFamily="18" charset="0"/>
              <a:cs typeface="Times New Roman" pitchFamily="18" charset="0"/>
            </a:endParaRPr>
          </a:p>
          <a:p>
            <a:pPr lvl="1"/>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KIPOS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Tra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cứu</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Tìm</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Toàn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văn</a:t>
            </a:r>
            <a:r>
              <a:rPr lang="en-US" b="1"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như</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pPr lvl="1"/>
            <a:endParaRPr lang="en-US" sz="1400" dirty="0">
              <a:solidFill>
                <a:schemeClr val="accent3"/>
              </a:solidFill>
              <a:latin typeface="Times New Roman" pitchFamily="18" charset="0"/>
              <a:cs typeface="Times New Roman" pitchFamily="18" charset="0"/>
            </a:endParaRPr>
          </a:p>
          <a:p>
            <a:pPr>
              <a:lnSpc>
                <a:spcPct val="130000"/>
              </a:lnSpc>
              <a:spcBef>
                <a:spcPts val="600"/>
              </a:spcBef>
              <a:spcAft>
                <a:spcPts val="600"/>
              </a:spcAft>
              <a:tabLst>
                <a:tab pos="360000" algn="l"/>
              </a:tabLst>
            </a:pPr>
            <a:r>
              <a:rPr lang="en-US" dirty="0" smtClean="0">
                <a:latin typeface="Times New Roman" pitchFamily="18" charset="0"/>
                <a:cs typeface="Times New Roman" pitchFamily="18" charset="0"/>
              </a:rPr>
              <a:t>	</a:t>
            </a:r>
          </a:p>
          <a:p>
            <a:pPr>
              <a:lnSpc>
                <a:spcPct val="130000"/>
              </a:lnSpc>
              <a:spcBef>
                <a:spcPts val="600"/>
              </a:spcBef>
              <a:spcAft>
                <a:spcPts val="600"/>
              </a:spcAft>
              <a:tabLst>
                <a:tab pos="360000" algn="l"/>
              </a:tabLst>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Nhập</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vấn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ô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thỏa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mãn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dấu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nháy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cụm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bước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còn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lại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tương</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tự</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cách</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tìm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kiếm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giới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thiệu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phía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trên</a:t>
            </a:r>
            <a:r>
              <a:rPr lang="en-US" i="1"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290980" y="3552112"/>
            <a:ext cx="7200800" cy="252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979712" y="5877272"/>
            <a:ext cx="5400600" cy="646331"/>
          </a:xfrm>
          <a:prstGeom prst="rect">
            <a:avLst/>
          </a:prstGeom>
        </p:spPr>
        <p:txBody>
          <a:bodyPr wrap="square">
            <a:spAutoFit/>
          </a:bodyPr>
          <a:lstStyle/>
          <a:p>
            <a:endParaRPr lang="en-US" i="1" dirty="0" smtClean="0"/>
          </a:p>
          <a:p>
            <a:pPr algn="ctr"/>
            <a:r>
              <a:rPr lang="en-US" i="1" dirty="0" smtClean="0"/>
              <a:t>(</a:t>
            </a:r>
            <a:r>
              <a:rPr lang="en-US" i="1" dirty="0" err="1"/>
              <a:t>Hình</a:t>
            </a:r>
            <a:r>
              <a:rPr lang="en-US" i="1" dirty="0"/>
              <a:t> 4.1: </a:t>
            </a:r>
            <a:r>
              <a:rPr lang="en-US" i="1" dirty="0" err="1"/>
              <a:t>Giao</a:t>
            </a:r>
            <a:r>
              <a:rPr lang="en-US" i="1" dirty="0"/>
              <a:t> </a:t>
            </a:r>
            <a:r>
              <a:rPr lang="en-US" i="1" dirty="0" err="1"/>
              <a:t>diện</a:t>
            </a:r>
            <a:r>
              <a:rPr lang="en-US" i="1" dirty="0"/>
              <a:t> </a:t>
            </a:r>
            <a:r>
              <a:rPr lang="en-US" i="1" dirty="0" err="1"/>
              <a:t>kết</a:t>
            </a:r>
            <a:r>
              <a:rPr lang="en-US" i="1" dirty="0"/>
              <a:t> </a:t>
            </a:r>
            <a:r>
              <a:rPr lang="en-US" i="1" dirty="0" err="1"/>
              <a:t>quả</a:t>
            </a:r>
            <a:r>
              <a:rPr lang="en-US" i="1" dirty="0"/>
              <a:t> </a:t>
            </a:r>
            <a:r>
              <a:rPr lang="en-US" i="1" dirty="0" err="1"/>
              <a:t>tìm</a:t>
            </a:r>
            <a:r>
              <a:rPr lang="en-US" i="1" dirty="0"/>
              <a:t> </a:t>
            </a:r>
            <a:r>
              <a:rPr lang="en-US" i="1" dirty="0" err="1"/>
              <a:t>kiếm</a:t>
            </a:r>
            <a:r>
              <a:rPr lang="en-US" i="1" dirty="0"/>
              <a:t> </a:t>
            </a:r>
            <a:r>
              <a:rPr lang="en-US" i="1" dirty="0" err="1"/>
              <a:t>toàn</a:t>
            </a:r>
            <a:r>
              <a:rPr lang="en-US" i="1" dirty="0"/>
              <a:t> </a:t>
            </a:r>
            <a:r>
              <a:rPr lang="en-US" i="1" dirty="0" err="1"/>
              <a:t>văn</a:t>
            </a:r>
            <a:r>
              <a:rPr lang="en-US" i="1" dirty="0"/>
              <a:t> )</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1340768"/>
            <a:ext cx="7154274" cy="713354"/>
          </a:xfrm>
          <a:prstGeom prst="rect">
            <a:avLst/>
          </a:prstGeom>
        </p:spPr>
      </p:pic>
    </p:spTree>
    <p:extLst>
      <p:ext uri="{BB962C8B-B14F-4D97-AF65-F5344CB8AC3E}">
        <p14:creationId xmlns:p14="http://schemas.microsoft.com/office/powerpoint/2010/main" val="2780303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794761" y="404664"/>
            <a:ext cx="7704856" cy="6247864"/>
          </a:xfrm>
          <a:prstGeom prst="rect">
            <a:avLst/>
          </a:prstGeom>
        </p:spPr>
        <p:txBody>
          <a:bodyPr wrap="square">
            <a:spAutoFit/>
          </a:bodyPr>
          <a:lstStyle/>
          <a:p>
            <a:pPr algn="ctr"/>
            <a:r>
              <a:rPr lang="en-US" b="1">
                <a:latin typeface="Times New Roman" pitchFamily="18" charset="0"/>
                <a:cs typeface="Times New Roman" pitchFamily="18" charset="0"/>
              </a:rPr>
              <a:t>MỤC LỤC</a:t>
            </a:r>
          </a:p>
          <a:p>
            <a:pPr lvl="0"/>
            <a:r>
              <a:rPr lang="en-US" b="1">
                <a:latin typeface="Times New Roman" pitchFamily="18" charset="0"/>
                <a:cs typeface="Times New Roman" pitchFamily="18" charset="0"/>
              </a:rPr>
              <a:t>TÌM </a:t>
            </a:r>
            <a:r>
              <a:rPr lang="en-US" b="1" smtClean="0">
                <a:latin typeface="Times New Roman" pitchFamily="18" charset="0"/>
                <a:cs typeface="Times New Roman" pitchFamily="18" charset="0"/>
              </a:rPr>
              <a:t>LƯỚT</a:t>
            </a:r>
            <a:r>
              <a:rPr lang="en-US" b="1">
                <a:latin typeface="Times New Roman" pitchFamily="18" charset="0"/>
                <a:cs typeface="Times New Roman" pitchFamily="18" charset="0"/>
              </a:rPr>
              <a:t>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Tổng quan về tìm </a:t>
            </a:r>
            <a:r>
              <a:rPr lang="en-US" b="1" smtClean="0">
                <a:latin typeface="Times New Roman" pitchFamily="18" charset="0"/>
                <a:cs typeface="Times New Roman" pitchFamily="18" charset="0"/>
              </a:rPr>
              <a:t>lướt</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Các trường tìm kiếm và chuỗi tìm kiếm	</a:t>
            </a:r>
            <a:endParaRPr lang="en-US" b="1" smtClean="0">
              <a:latin typeface="Times New Roman" pitchFamily="18" charset="0"/>
              <a:cs typeface="Times New Roman" pitchFamily="18" charset="0"/>
            </a:endParaRPr>
          </a:p>
          <a:p>
            <a:pPr lvl="1">
              <a:spcBef>
                <a:spcPts val="600"/>
              </a:spcBef>
              <a:spcAft>
                <a:spcPts val="600"/>
              </a:spcAft>
            </a:pPr>
            <a:r>
              <a:rPr lang="en-US" b="1" smtClean="0">
                <a:latin typeface="Times New Roman" pitchFamily="18" charset="0"/>
                <a:cs typeface="Times New Roman" pitchFamily="18" charset="0"/>
              </a:rPr>
              <a:t>Hiển </a:t>
            </a:r>
            <a:r>
              <a:rPr lang="en-US" b="1">
                <a:latin typeface="Times New Roman" pitchFamily="18" charset="0"/>
                <a:cs typeface="Times New Roman" pitchFamily="18" charset="0"/>
              </a:rPr>
              <a:t>thị danh sách tìm lướt	</a:t>
            </a:r>
            <a:endParaRPr lang="en-US" sz="2400">
              <a:latin typeface="Times New Roman" pitchFamily="18" charset="0"/>
              <a:cs typeface="Times New Roman" pitchFamily="18" charset="0"/>
            </a:endParaRPr>
          </a:p>
          <a:p>
            <a:pPr lvl="0">
              <a:spcBef>
                <a:spcPts val="600"/>
              </a:spcBef>
              <a:spcAft>
                <a:spcPts val="600"/>
              </a:spcAft>
            </a:pPr>
            <a:r>
              <a:rPr lang="en-US" b="1">
                <a:latin typeface="Times New Roman" pitchFamily="18" charset="0"/>
                <a:cs typeface="Times New Roman" pitchFamily="18" charset="0"/>
              </a:rPr>
              <a:t>TÌM THEO TỪ KHÓA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Mục đích	</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Cách thực hiện	</a:t>
            </a:r>
            <a:endParaRPr lang="en-US" sz="2400">
              <a:latin typeface="Times New Roman" pitchFamily="18" charset="0"/>
              <a:cs typeface="Times New Roman" pitchFamily="18" charset="0"/>
            </a:endParaRPr>
          </a:p>
          <a:p>
            <a:pPr lvl="0">
              <a:spcBef>
                <a:spcPts val="600"/>
              </a:spcBef>
              <a:spcAft>
                <a:spcPts val="600"/>
              </a:spcAft>
            </a:pPr>
            <a:r>
              <a:rPr lang="en-US" b="1">
                <a:latin typeface="Times New Roman" pitchFamily="18" charset="0"/>
                <a:cs typeface="Times New Roman" pitchFamily="18" charset="0"/>
              </a:rPr>
              <a:t>TÌM KIẾM CHUYÊN GIA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Mục đích	</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Cách thực hiện	</a:t>
            </a:r>
            <a:endParaRPr lang="en-US" sz="2400">
              <a:latin typeface="Times New Roman" pitchFamily="18" charset="0"/>
              <a:cs typeface="Times New Roman" pitchFamily="18" charset="0"/>
            </a:endParaRPr>
          </a:p>
          <a:p>
            <a:pPr lvl="0">
              <a:spcBef>
                <a:spcPts val="600"/>
              </a:spcBef>
              <a:spcAft>
                <a:spcPts val="600"/>
              </a:spcAft>
            </a:pPr>
            <a:r>
              <a:rPr lang="en-US" b="1">
                <a:latin typeface="Times New Roman" pitchFamily="18" charset="0"/>
                <a:cs typeface="Times New Roman" pitchFamily="18" charset="0"/>
              </a:rPr>
              <a:t>TÌM KIẾM TOÀN VĂN	</a:t>
            </a:r>
            <a:endParaRPr lang="en-US" sz="16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Giới thiệu	</a:t>
            </a:r>
            <a:endParaRPr lang="en-US" sz="2400">
              <a:latin typeface="Times New Roman" pitchFamily="18" charset="0"/>
              <a:cs typeface="Times New Roman" pitchFamily="18" charset="0"/>
            </a:endParaRPr>
          </a:p>
          <a:p>
            <a:pPr lvl="1">
              <a:spcBef>
                <a:spcPts val="600"/>
              </a:spcBef>
              <a:spcAft>
                <a:spcPts val="600"/>
              </a:spcAft>
            </a:pPr>
            <a:r>
              <a:rPr lang="en-US" b="1">
                <a:latin typeface="Times New Roman" pitchFamily="18" charset="0"/>
                <a:cs typeface="Times New Roman" pitchFamily="18" charset="0"/>
              </a:rPr>
              <a:t>Thực hiện một tìm kiếm	</a:t>
            </a:r>
            <a:endParaRPr lang="en-US" sz="2400">
              <a:latin typeface="Times New Roman" pitchFamily="18" charset="0"/>
              <a:cs typeface="Times New Roman" pitchFamily="18" charset="0"/>
            </a:endParaRPr>
          </a:p>
          <a:p>
            <a:r>
              <a:rPr lang="en-US" b="1">
                <a:latin typeface="Times New Roman" pitchFamily="18" charset="0"/>
                <a:cs typeface="Times New Roman" pitchFamily="18" charset="0"/>
              </a:rPr>
              <a:t> </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4158831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32177"/>
            <a:ext cx="8280920" cy="6740307"/>
          </a:xfrm>
          <a:prstGeom prst="rect">
            <a:avLst/>
          </a:prstGeom>
        </p:spPr>
        <p:txBody>
          <a:bodyPr wrap="square">
            <a:spAutoFit/>
          </a:bodyPr>
          <a:lstStyle/>
          <a:p>
            <a:pPr lvl="0">
              <a:lnSpc>
                <a:spcPct val="200000"/>
              </a:lnSpc>
            </a:pPr>
            <a:r>
              <a:rPr lang="en-US" b="1" smtClean="0">
                <a:solidFill>
                  <a:schemeClr val="accent3"/>
                </a:solidFill>
                <a:latin typeface="Times New Roman" pitchFamily="18" charset="0"/>
                <a:cs typeface="Times New Roman" pitchFamily="18" charset="0"/>
              </a:rPr>
              <a:t>1. TÌM LƯỚT</a:t>
            </a:r>
            <a:endParaRPr lang="en-US" sz="1200">
              <a:solidFill>
                <a:schemeClr val="accent3"/>
              </a:solidFill>
              <a:latin typeface="Times New Roman" pitchFamily="18" charset="0"/>
              <a:cs typeface="Times New Roman" pitchFamily="18" charset="0"/>
            </a:endParaRPr>
          </a:p>
          <a:p>
            <a:pPr lvl="1">
              <a:lnSpc>
                <a:spcPct val="200000"/>
              </a:lnSpc>
            </a:pPr>
            <a:r>
              <a:rPr lang="en-US" b="1" smtClean="0">
                <a:solidFill>
                  <a:schemeClr val="accent3"/>
                </a:solidFill>
                <a:latin typeface="Times New Roman" pitchFamily="18" charset="0"/>
                <a:cs typeface="Times New Roman" pitchFamily="18" charset="0"/>
              </a:rPr>
              <a:t>1.1 Tổng </a:t>
            </a:r>
            <a:r>
              <a:rPr lang="en-US" b="1">
                <a:solidFill>
                  <a:schemeClr val="accent3"/>
                </a:solidFill>
                <a:latin typeface="Times New Roman" pitchFamily="18" charset="0"/>
                <a:cs typeface="Times New Roman" pitchFamily="18" charset="0"/>
              </a:rPr>
              <a:t>quan về tìm </a:t>
            </a:r>
            <a:r>
              <a:rPr lang="en-US" b="1" smtClean="0">
                <a:solidFill>
                  <a:schemeClr val="accent3"/>
                </a:solidFill>
                <a:latin typeface="Times New Roman" pitchFamily="18" charset="0"/>
                <a:cs typeface="Times New Roman" pitchFamily="18" charset="0"/>
              </a:rPr>
              <a:t>lướt</a:t>
            </a:r>
            <a:endParaRPr lang="en-US" sz="1400">
              <a:solidFill>
                <a:schemeClr val="accent3"/>
              </a:solidFill>
              <a:latin typeface="Times New Roman" pitchFamily="18" charset="0"/>
              <a:cs typeface="Times New Roman" pitchFamily="18" charset="0"/>
            </a:endParaRPr>
          </a:p>
          <a:p>
            <a:pPr>
              <a:lnSpc>
                <a:spcPct val="200000"/>
              </a:lnSpc>
              <a:tabLst>
                <a:tab pos="432000" algn="l"/>
              </a:tabLst>
            </a:pPr>
            <a:r>
              <a:rPr lang="en-US" smtClean="0">
                <a:latin typeface="Times New Roman" pitchFamily="18" charset="0"/>
                <a:cs typeface="Times New Roman" pitchFamily="18" charset="0"/>
              </a:rPr>
              <a:t>	Tìm lướt </a:t>
            </a:r>
            <a:r>
              <a:rPr lang="en-US">
                <a:latin typeface="Times New Roman" pitchFamily="18" charset="0"/>
                <a:cs typeface="Times New Roman" pitchFamily="18" charset="0"/>
              </a:rPr>
              <a:t>là tìm theo các từ/cụm từ/ ký tự… theo trật tự vần chữ cái (dạng từ điển). Cách tìm lướt thường được sử dụng khi người tìm tin không nhớ thật chính xác từ khóa, từ chuẩn để tìm tin hoặc dùng trong trường hợp muốn tham khảo thêm các từ khóa, thuật ngữ khác để tìm tin cho phù hợp với mục đích tìm kiếm.</a:t>
            </a:r>
          </a:p>
          <a:p>
            <a:pPr lvl="1">
              <a:lnSpc>
                <a:spcPct val="200000"/>
              </a:lnSpc>
            </a:pPr>
            <a:r>
              <a:rPr lang="en-US" b="1" smtClean="0">
                <a:solidFill>
                  <a:schemeClr val="accent3"/>
                </a:solidFill>
                <a:latin typeface="Times New Roman" pitchFamily="18" charset="0"/>
                <a:cs typeface="Times New Roman" pitchFamily="18" charset="0"/>
              </a:rPr>
              <a:t>1.2 Các </a:t>
            </a:r>
            <a:r>
              <a:rPr lang="en-US" b="1">
                <a:solidFill>
                  <a:schemeClr val="accent3"/>
                </a:solidFill>
                <a:latin typeface="Times New Roman" pitchFamily="18" charset="0"/>
                <a:cs typeface="Times New Roman" pitchFamily="18" charset="0"/>
              </a:rPr>
              <a:t>trường tìm kiếm và chuỗi tìm kiếm</a:t>
            </a:r>
            <a:endParaRPr lang="en-US" sz="1400">
              <a:solidFill>
                <a:schemeClr val="accent3"/>
              </a:solidFill>
              <a:latin typeface="Times New Roman" pitchFamily="18" charset="0"/>
              <a:cs typeface="Times New Roman" pitchFamily="18" charset="0"/>
            </a:endParaRPr>
          </a:p>
          <a:p>
            <a:pPr>
              <a:lnSpc>
                <a:spcPct val="200000"/>
              </a:lnSpc>
              <a:tabLst>
                <a:tab pos="432000" algn="l"/>
              </a:tabLst>
            </a:pPr>
            <a:r>
              <a:rPr lang="en-US" smtClean="0">
                <a:latin typeface="Times New Roman" pitchFamily="18" charset="0"/>
                <a:cs typeface="Times New Roman" pitchFamily="18" charset="0"/>
              </a:rPr>
              <a:t>	Các </a:t>
            </a:r>
            <a:r>
              <a:rPr lang="en-US">
                <a:latin typeface="Times New Roman" pitchFamily="18" charset="0"/>
                <a:cs typeface="Times New Roman" pitchFamily="18" charset="0"/>
              </a:rPr>
              <a:t>trường tìm kiếm: có thể lựa chọn như sau: </a:t>
            </a:r>
            <a:r>
              <a:rPr lang="en-US" b="1" i="1">
                <a:latin typeface="Times New Roman" pitchFamily="18" charset="0"/>
                <a:cs typeface="Times New Roman" pitchFamily="18" charset="0"/>
              </a:rPr>
              <a:t>Tác giả, Tiêu đề, Chủ đề, Ký hiệu PL/XG, Môn học</a:t>
            </a:r>
            <a:endParaRPr lang="en-US" sz="1400">
              <a:latin typeface="Times New Roman" pitchFamily="18" charset="0"/>
              <a:cs typeface="Times New Roman" pitchFamily="18" charset="0"/>
            </a:endParaRPr>
          </a:p>
          <a:p>
            <a:pPr>
              <a:lnSpc>
                <a:spcPct val="200000"/>
              </a:lnSpc>
            </a:pPr>
            <a:r>
              <a:rPr lang="en-US">
                <a:latin typeface="Times New Roman" pitchFamily="18" charset="0"/>
                <a:cs typeface="Times New Roman" pitchFamily="18" charset="0"/>
              </a:rPr>
              <a:t>Chuỗi tìm kiếm: là một từ, một ký tự hoặc cụm từ bao gồm chữ, số hoặc cả chữ và số.</a:t>
            </a:r>
          </a:p>
          <a:p>
            <a:pPr lvl="1">
              <a:lnSpc>
                <a:spcPct val="200000"/>
              </a:lnSpc>
            </a:pPr>
            <a:r>
              <a:rPr lang="en-US" b="1" smtClean="0">
                <a:solidFill>
                  <a:schemeClr val="accent3"/>
                </a:solidFill>
                <a:latin typeface="Times New Roman" pitchFamily="18" charset="0"/>
                <a:cs typeface="Times New Roman" pitchFamily="18" charset="0"/>
              </a:rPr>
              <a:t>1.3 Thực </a:t>
            </a:r>
            <a:r>
              <a:rPr lang="en-US" b="1">
                <a:solidFill>
                  <a:schemeClr val="accent3"/>
                </a:solidFill>
                <a:latin typeface="Times New Roman" pitchFamily="18" charset="0"/>
                <a:cs typeface="Times New Roman" pitchFamily="18" charset="0"/>
              </a:rPr>
              <a:t>hiện một tìm kiếm</a:t>
            </a:r>
            <a:endParaRPr lang="en-US" sz="1400">
              <a:solidFill>
                <a:schemeClr val="accent3"/>
              </a:solidFill>
              <a:latin typeface="Times New Roman" pitchFamily="18" charset="0"/>
              <a:cs typeface="Times New Roman" pitchFamily="18" charset="0"/>
            </a:endParaRPr>
          </a:p>
          <a:p>
            <a:pPr>
              <a:lnSpc>
                <a:spcPct val="200000"/>
              </a:lnSpc>
            </a:pPr>
            <a:r>
              <a:rPr lang="en-US">
                <a:latin typeface="Times New Roman" pitchFamily="18" charset="0"/>
                <a:cs typeface="Times New Roman" pitchFamily="18" charset="0"/>
              </a:rPr>
              <a:t>Để thực hiện một tìm kiếm bạn thực hiện các bước sau:</a:t>
            </a:r>
          </a:p>
        </p:txBody>
      </p:sp>
    </p:spTree>
    <p:extLst>
      <p:ext uri="{BB962C8B-B14F-4D97-AF65-F5344CB8AC3E}">
        <p14:creationId xmlns:p14="http://schemas.microsoft.com/office/powerpoint/2010/main" val="1578281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404664"/>
            <a:ext cx="7632848" cy="1754326"/>
          </a:xfrm>
          <a:prstGeom prst="rect">
            <a:avLst/>
          </a:prstGeom>
        </p:spPr>
        <p:txBody>
          <a:bodyPr wrap="square">
            <a:spAutoFit/>
          </a:bodyPr>
          <a:lstStyle/>
          <a:p>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trang</a:t>
            </a:r>
            <a:r>
              <a:rPr lang="en-US" dirty="0" smtClean="0">
                <a:latin typeface="Times New Roman" pitchFamily="18" charset="0"/>
                <a:cs typeface="Times New Roman" pitchFamily="18" charset="0"/>
              </a:rPr>
              <a:t> web: 			</a:t>
            </a:r>
            <a:r>
              <a:rPr lang="en-US" u="sng" dirty="0" smtClean="0">
                <a:solidFill>
                  <a:srgbClr val="00B050"/>
                </a:solidFill>
                <a:latin typeface="Times New Roman" pitchFamily="18" charset="0"/>
                <a:cs typeface="Times New Roman" pitchFamily="18" charset="0"/>
              </a:rPr>
              <a:t>thuvien.vinhuni.edu.vn</a:t>
            </a:r>
          </a:p>
          <a:p>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bước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p>
          <a:p>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thanh</a:t>
            </a:r>
            <a:r>
              <a:rPr lang="en-US" dirty="0">
                <a:latin typeface="Times New Roman" pitchFamily="18" charset="0"/>
                <a:cs typeface="Times New Roman" pitchFamily="18" charset="0"/>
              </a:rPr>
              <a:t> Menu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Tìm</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lướt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lướt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KIPOSWEB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endParaRPr lang="en-US" u="sng" dirty="0" smtClean="0">
              <a:solidFill>
                <a:srgbClr val="00B050"/>
              </a:solidFill>
              <a:latin typeface="Times New Roman" pitchFamily="18" charset="0"/>
              <a:cs typeface="Times New Roman" pitchFamily="18" charset="0"/>
            </a:endParaRPr>
          </a:p>
        </p:txBody>
      </p:sp>
      <p:pic>
        <p:nvPicPr>
          <p:cNvPr id="1026" name="Picture 2" descr="C:\Users\Administrator\Desktop\tìm lươ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88840"/>
            <a:ext cx="7632848" cy="201622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83568" y="4261560"/>
            <a:ext cx="7632848" cy="1477328"/>
          </a:xfrm>
          <a:prstGeom prst="rect">
            <a:avLst/>
          </a:prstGeom>
        </p:spPr>
        <p:txBody>
          <a:bodyPr wrap="square">
            <a:spAutoFit/>
          </a:bodyPr>
          <a:lstStyle/>
          <a:p>
            <a:pPr lvl="2">
              <a:tabLst>
                <a:tab pos="360000" algn="l"/>
                <a:tab pos="4320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cụm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ô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lướt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2">
              <a:tabLst>
                <a:tab pos="4320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endParaRPr lang="en-US" dirty="0">
              <a:latin typeface="Times New Roman" pitchFamily="18" charset="0"/>
              <a:cs typeface="Times New Roman" pitchFamily="18" charset="0"/>
            </a:endParaRPr>
          </a:p>
          <a:p>
            <a:pPr lvl="2">
              <a:tabLst>
                <a:tab pos="4320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sym typeface="Wingdings 3"/>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liệt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kê</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lựa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PL/XG,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4131809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32656"/>
            <a:ext cx="7704856" cy="1692771"/>
          </a:xfrm>
          <a:prstGeom prst="rect">
            <a:avLst/>
          </a:prstGeom>
        </p:spPr>
        <p:txBody>
          <a:bodyPr wrap="square">
            <a:spAutoFit/>
          </a:bodyPr>
          <a:lstStyle/>
          <a:p>
            <a:pPr lvl="2">
              <a:tabLst>
                <a:tab pos="432000" algn="l"/>
              </a:tabLst>
            </a:pPr>
            <a:r>
              <a:rPr lang="en-US" smtClean="0">
                <a:latin typeface="Times New Roman" pitchFamily="18" charset="0"/>
                <a:cs typeface="Times New Roman" pitchFamily="18" charset="0"/>
              </a:rPr>
              <a:t>- Người </a:t>
            </a:r>
            <a:r>
              <a:rPr lang="en-US">
                <a:latin typeface="Times New Roman" pitchFamily="18" charset="0"/>
                <a:cs typeface="Times New Roman" pitchFamily="18" charset="0"/>
              </a:rPr>
              <a:t>dùng có thể trỏ chuột vào dấu ? để có được trợ giúp và truy vấn tìm kiếm tối ưu.</a:t>
            </a:r>
          </a:p>
          <a:p>
            <a:pPr lvl="2">
              <a:tabLst>
                <a:tab pos="432000" algn="l"/>
              </a:tabLst>
            </a:pPr>
            <a:r>
              <a:rPr lang="en-US" smtClean="0">
                <a:latin typeface="Times New Roman" pitchFamily="18" charset="0"/>
                <a:cs typeface="Times New Roman" pitchFamily="18" charset="0"/>
              </a:rPr>
              <a:t>- Sau </a:t>
            </a:r>
            <a:r>
              <a:rPr lang="en-US">
                <a:latin typeface="Times New Roman" pitchFamily="18" charset="0"/>
                <a:cs typeface="Times New Roman" pitchFamily="18" charset="0"/>
              </a:rPr>
              <a:t>khi nhập và lựa chọn trường cần tìm kiếm xong kích chuột vào nút </a:t>
            </a:r>
            <a:r>
              <a:rPr lang="en-US" i="1">
                <a:latin typeface="Times New Roman" pitchFamily="18" charset="0"/>
                <a:cs typeface="Times New Roman" pitchFamily="18" charset="0"/>
              </a:rPr>
              <a:t>Tìm Kiếm</a:t>
            </a:r>
            <a:r>
              <a:rPr lang="en-US" b="1" smtClean="0">
                <a:latin typeface="Times New Roman" pitchFamily="18" charset="0"/>
                <a:cs typeface="Times New Roman" pitchFamily="18" charset="0"/>
              </a:rPr>
              <a:t>.</a:t>
            </a:r>
          </a:p>
          <a:p>
            <a:pPr lvl="2"/>
            <a:r>
              <a:rPr lang="en-US" b="1">
                <a:solidFill>
                  <a:schemeClr val="accent3"/>
                </a:solidFill>
                <a:latin typeface="Times New Roman" pitchFamily="18" charset="0"/>
                <a:cs typeface="Times New Roman" pitchFamily="18" charset="0"/>
              </a:rPr>
              <a:t>1.4 Hiển thị danh sách tìm </a:t>
            </a:r>
            <a:r>
              <a:rPr lang="en-US" b="1" smtClean="0">
                <a:solidFill>
                  <a:schemeClr val="accent3"/>
                </a:solidFill>
                <a:latin typeface="Times New Roman" pitchFamily="18" charset="0"/>
                <a:cs typeface="Times New Roman" pitchFamily="18" charset="0"/>
              </a:rPr>
              <a:t>lướt</a:t>
            </a:r>
            <a:endParaRPr lang="en-US">
              <a:solidFill>
                <a:schemeClr val="accent3"/>
              </a:solidFill>
              <a:latin typeface="Times New Roman" pitchFamily="18" charset="0"/>
              <a:cs typeface="Times New Roman" pitchFamily="18" charset="0"/>
            </a:endParaRPr>
          </a:p>
          <a:p>
            <a:pPr lvl="2"/>
            <a:endParaRPr lang="en-US" sz="1400"/>
          </a:p>
        </p:txBody>
      </p:sp>
      <p:sp>
        <p:nvSpPr>
          <p:cNvPr id="6" name="Rectangle 5"/>
          <p:cNvSpPr/>
          <p:nvPr/>
        </p:nvSpPr>
        <p:spPr>
          <a:xfrm>
            <a:off x="2843808" y="5404574"/>
            <a:ext cx="3724802" cy="369332"/>
          </a:xfrm>
          <a:prstGeom prst="rect">
            <a:avLst/>
          </a:prstGeom>
        </p:spPr>
        <p:txBody>
          <a:bodyPr wrap="none">
            <a:spAutoFit/>
          </a:bodyPr>
          <a:lstStyle/>
          <a:p>
            <a:r>
              <a:rPr lang="en-US" i="1" dirty="0"/>
              <a:t>(</a:t>
            </a:r>
            <a:r>
              <a:rPr lang="en-US" i="1" dirty="0" err="1"/>
              <a:t>Hình</a:t>
            </a:r>
            <a:r>
              <a:rPr lang="en-US" i="1" dirty="0"/>
              <a:t> 1.1 </a:t>
            </a:r>
            <a:r>
              <a:rPr lang="en-US" i="1" dirty="0" err="1"/>
              <a:t>Giao</a:t>
            </a:r>
            <a:r>
              <a:rPr lang="en-US" i="1" dirty="0"/>
              <a:t> </a:t>
            </a:r>
            <a:r>
              <a:rPr lang="en-US" i="1" dirty="0" err="1"/>
              <a:t>diện</a:t>
            </a:r>
            <a:r>
              <a:rPr lang="en-US" i="1" dirty="0"/>
              <a:t> </a:t>
            </a:r>
            <a:r>
              <a:rPr lang="en-US" i="1" dirty="0" err="1"/>
              <a:t>kết</a:t>
            </a:r>
            <a:r>
              <a:rPr lang="en-US" i="1" dirty="0"/>
              <a:t> </a:t>
            </a:r>
            <a:r>
              <a:rPr lang="en-US" i="1" dirty="0" err="1"/>
              <a:t>quả</a:t>
            </a:r>
            <a:r>
              <a:rPr lang="en-US" i="1" dirty="0"/>
              <a:t> </a:t>
            </a:r>
            <a:r>
              <a:rPr lang="en-US" i="1" dirty="0" err="1"/>
              <a:t>tìm</a:t>
            </a:r>
            <a:r>
              <a:rPr lang="en-US" i="1" dirty="0"/>
              <a:t> </a:t>
            </a:r>
            <a:r>
              <a:rPr lang="en-US" i="1" dirty="0" err="1" smtClean="0"/>
              <a:t>lướt</a:t>
            </a:r>
            <a:r>
              <a:rPr lang="en-US" i="1" dirty="0" smtClean="0"/>
              <a:t>)</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1938129"/>
            <a:ext cx="6203327" cy="3147055"/>
          </a:xfrm>
          <a:prstGeom prst="rect">
            <a:avLst/>
          </a:prstGeom>
        </p:spPr>
      </p:pic>
    </p:spTree>
    <p:extLst>
      <p:ext uri="{BB962C8B-B14F-4D97-AF65-F5344CB8AC3E}">
        <p14:creationId xmlns:p14="http://schemas.microsoft.com/office/powerpoint/2010/main" val="3333961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1560" y="197346"/>
            <a:ext cx="7920880" cy="6851106"/>
          </a:xfrm>
          <a:prstGeom prst="rect">
            <a:avLst/>
          </a:prstGeom>
        </p:spPr>
        <p:txBody>
          <a:bodyPr wrap="square">
            <a:spAutoFit/>
          </a:bodyPr>
          <a:lstStyle/>
          <a:p>
            <a:pPr lvl="2">
              <a:lnSpc>
                <a:spcPct val="120000"/>
              </a:lnSpc>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mũi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a:latin typeface="Times New Roman" pitchFamily="18" charset="0"/>
                <a:cs typeface="Times New Roman" pitchFamily="18" charset="0"/>
              </a:rPr>
              <a:t>).</a:t>
            </a:r>
          </a:p>
          <a:p>
            <a:pPr lvl="2"/>
            <a:r>
              <a:rPr lang="en-US" dirty="0" smtClean="0">
                <a:latin typeface="Times New Roman" pitchFamily="18" charset="0"/>
                <a:cs typeface="Times New Roman" pitchFamily="18" charset="0"/>
              </a:rPr>
              <a:t> - </a:t>
            </a:r>
            <a:r>
              <a:rPr lang="en-US" dirty="0" err="1">
                <a:latin typeface="Times New Roman" pitchFamily="18" charset="0"/>
                <a:cs typeface="Times New Roman" pitchFamily="18" charset="0"/>
              </a:rPr>
              <a:t>Kích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dòng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vừa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a:t>
            </a:r>
          </a:p>
          <a:p>
            <a:pPr lvl="2">
              <a:lnSpc>
                <a:spcPct val="120000"/>
              </a:lnSpc>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Kích</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chuột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Chi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đầy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a:t>
            </a:r>
          </a:p>
          <a:p>
            <a:pPr lvl="2">
              <a:lnSpc>
                <a:spcPct val="120000"/>
              </a:lnSpc>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tin chi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a:t>
            </a:r>
          </a:p>
          <a:p>
            <a:pPr>
              <a:lnSpc>
                <a:spcPct val="120000"/>
              </a:lnSpc>
            </a:pPr>
            <a:r>
              <a:rPr lang="en-US" b="1" dirty="0" smtClean="0">
                <a:solidFill>
                  <a:schemeClr val="accent3"/>
                </a:solidFill>
                <a:latin typeface="Times New Roman" pitchFamily="18" charset="0"/>
                <a:cs typeface="Times New Roman" pitchFamily="18" charset="0"/>
              </a:rPr>
              <a:t>2</a:t>
            </a:r>
            <a:r>
              <a:rPr lang="en-US" b="1" dirty="0" smtClean="0">
                <a:solidFill>
                  <a:schemeClr val="accent3"/>
                </a:solidFill>
                <a:latin typeface="Times New Roman" pitchFamily="18" charset="0"/>
                <a:cs typeface="Times New Roman" pitchFamily="18" charset="0"/>
              </a:rPr>
              <a:t>. TÌM </a:t>
            </a:r>
            <a:r>
              <a:rPr lang="en-US" b="1" dirty="0">
                <a:solidFill>
                  <a:schemeClr val="accent3"/>
                </a:solidFill>
                <a:latin typeface="Times New Roman" pitchFamily="18" charset="0"/>
                <a:cs typeface="Times New Roman" pitchFamily="18" charset="0"/>
              </a:rPr>
              <a:t>THEO TỪ KHÓA</a:t>
            </a:r>
            <a:endParaRPr lang="en-US" dirty="0">
              <a:solidFill>
                <a:schemeClr val="accent3"/>
              </a:solidFill>
              <a:latin typeface="Times New Roman" pitchFamily="18" charset="0"/>
              <a:cs typeface="Times New Roman" pitchFamily="18" charset="0"/>
            </a:endParaRPr>
          </a:p>
          <a:p>
            <a:pPr lvl="1">
              <a:lnSpc>
                <a:spcPct val="120000"/>
              </a:lnSpc>
            </a:pPr>
            <a:r>
              <a:rPr lang="en-US" b="1" dirty="0" smtClean="0">
                <a:solidFill>
                  <a:schemeClr val="accent3"/>
                </a:solidFill>
                <a:latin typeface="Times New Roman" pitchFamily="18" charset="0"/>
                <a:cs typeface="Times New Roman" pitchFamily="18" charset="0"/>
              </a:rPr>
              <a:t>2.1 </a:t>
            </a:r>
            <a:r>
              <a:rPr lang="en-US" b="1" dirty="0" err="1" smtClean="0">
                <a:solidFill>
                  <a:schemeClr val="accent3"/>
                </a:solidFill>
                <a:latin typeface="Times New Roman" pitchFamily="18" charset="0"/>
                <a:cs typeface="Times New Roman" pitchFamily="18" charset="0"/>
              </a:rPr>
              <a:t>Mục</a:t>
            </a:r>
            <a:r>
              <a:rPr lang="en-US" b="1" dirty="0" smtClean="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đích</a:t>
            </a:r>
            <a:endParaRPr lang="en-US" dirty="0">
              <a:solidFill>
                <a:schemeClr val="accent3"/>
              </a:solidFill>
              <a:latin typeface="Times New Roman" pitchFamily="18" charset="0"/>
              <a:cs typeface="Times New Roman" pitchFamily="18" charset="0"/>
            </a:endParaRPr>
          </a:p>
          <a:p>
            <a:pPr>
              <a:lnSpc>
                <a:spcPct val="120000"/>
              </a:lnSpc>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Cho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gõ</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mẫu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khoá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chính,Tóm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tắt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pháp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phép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chế</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a:t>
            </a:r>
          </a:p>
          <a:p>
            <a:pPr>
              <a:lnSpc>
                <a:spcPct val="120000"/>
              </a:lnSpc>
            </a:pPr>
            <a:r>
              <a:rPr lang="en-US" dirty="0" err="1">
                <a:latin typeface="Times New Roman" pitchFamily="18" charset="0"/>
                <a:cs typeface="Times New Roman" pitchFamily="18" charset="0"/>
              </a:rPr>
              <a:t>Ngoài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dùng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có</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t>
            </a:r>
            <a:r>
              <a:rPr lang="en-US" dirty="0" err="1"/>
              <a:t>iển</a:t>
            </a:r>
            <a:r>
              <a:rPr lang="en-US" dirty="0"/>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tùy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những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a:t>
            </a:r>
            <a:r>
              <a:rPr lang="en-US" dirty="0" err="1">
                <a:latin typeface="Times New Roman" pitchFamily="18" charset="0"/>
                <a:cs typeface="Times New Roman" pitchFamily="18" charset="0"/>
              </a:rPr>
              <a:t>muốn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smtClean="0">
                <a:latin typeface="Times New Roman" pitchFamily="18" charset="0"/>
                <a:cs typeface="Times New Roman" pitchFamily="18" charset="0"/>
              </a:rPr>
              <a:t>.</a:t>
            </a:r>
          </a:p>
          <a:p>
            <a:pPr lvl="1">
              <a:lnSpc>
                <a:spcPct val="120000"/>
              </a:lnSpc>
            </a:pPr>
            <a:endParaRPr lang="en-US" dirty="0" smtClean="0">
              <a:latin typeface="Times New Roman" pitchFamily="18" charset="0"/>
              <a:cs typeface="Times New Roman" pitchFamily="18" charset="0"/>
            </a:endParaRPr>
          </a:p>
          <a:p>
            <a:pPr>
              <a:lnSpc>
                <a:spcPct val="120000"/>
              </a:lnSpc>
            </a:pPr>
            <a:r>
              <a:rPr lang="en-US" dirty="0"/>
              <a:t> </a:t>
            </a:r>
            <a:endParaRPr lang="en-US" sz="3200" dirty="0"/>
          </a:p>
          <a:p>
            <a:endParaRPr lang="en-US" dirty="0"/>
          </a:p>
        </p:txBody>
      </p:sp>
    </p:spTree>
    <p:extLst>
      <p:ext uri="{BB962C8B-B14F-4D97-AF65-F5344CB8AC3E}">
        <p14:creationId xmlns:p14="http://schemas.microsoft.com/office/powerpoint/2010/main" val="402411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11294"/>
            <a:ext cx="6480720" cy="118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305860" y="2801284"/>
            <a:ext cx="4572000" cy="646331"/>
          </a:xfrm>
          <a:prstGeom prst="rect">
            <a:avLst/>
          </a:prstGeom>
        </p:spPr>
        <p:txBody>
          <a:bodyPr>
            <a:spAutoFit/>
          </a:bodyPr>
          <a:lstStyle/>
          <a:p>
            <a:r>
              <a:rPr lang="en-US" i="1">
                <a:latin typeface="Times New Roman" pitchFamily="18" charset="0"/>
                <a:cs typeface="Times New Roman" pitchFamily="18" charset="0"/>
              </a:rPr>
              <a:t>(Hình 2.1: Giao diện tìm kiếm theo từ khóa)</a:t>
            </a:r>
            <a:endParaRPr lang="en-US">
              <a:latin typeface="Times New Roman" pitchFamily="18" charset="0"/>
              <a:cs typeface="Times New Roman" pitchFamily="18" charset="0"/>
            </a:endParaRPr>
          </a:p>
          <a:p>
            <a:r>
              <a:rPr lang="en-US" i="1"/>
              <a:t> </a:t>
            </a:r>
            <a:endParaRPr lang="en-US"/>
          </a:p>
        </p:txBody>
      </p:sp>
      <p:sp>
        <p:nvSpPr>
          <p:cNvPr id="13" name="Rectangle 12"/>
          <p:cNvSpPr/>
          <p:nvPr/>
        </p:nvSpPr>
        <p:spPr>
          <a:xfrm>
            <a:off x="793273" y="2924944"/>
            <a:ext cx="7920880" cy="3970318"/>
          </a:xfrm>
          <a:prstGeom prst="rect">
            <a:avLst/>
          </a:prstGeom>
        </p:spPr>
        <p:txBody>
          <a:bodyPr wrap="square">
            <a:spAutoFit/>
          </a:bodyPr>
          <a:lstStyle/>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trong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sưu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Lựa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tin : </a:t>
            </a:r>
            <a:r>
              <a:rPr lang="en-US" dirty="0" err="1">
                <a:latin typeface="Times New Roman" pitchFamily="18" charset="0"/>
                <a:cs typeface="Times New Roman" pitchFamily="18" charset="0"/>
              </a:rPr>
              <a:t>Chỉ</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phạm</a:t>
            </a:r>
            <a:r>
              <a:rPr lang="en-US" dirty="0">
                <a:latin typeface="Times New Roman" pitchFamily="18" charset="0"/>
                <a:cs typeface="Times New Roman" pitchFamily="18" charset="0"/>
              </a:rPr>
              <a:t> vi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Môn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Điểm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chính,Tóm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tắt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trường</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Nhập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cụm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muốn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ô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cũng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hợp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tin (Thu </a:t>
            </a:r>
            <a:r>
              <a:rPr lang="en-US" dirty="0" err="1" smtClean="0">
                <a:latin typeface="Times New Roman" pitchFamily="18" charset="0"/>
                <a:cs typeface="Times New Roman" pitchFamily="18" charset="0"/>
              </a:rPr>
              <a:t>hẹp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phạm</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a:t>
            </a:r>
          </a:p>
          <a:p>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mở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phạm</a:t>
            </a:r>
            <a:r>
              <a:rPr lang="en-US" dirty="0" smtClean="0">
                <a:latin typeface="Times New Roman" pitchFamily="18" charset="0"/>
                <a:cs typeface="Times New Roman" pitchFamily="18" charset="0"/>
              </a:rPr>
              <a:t> vi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Loại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từ</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thiết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tin.</a:t>
            </a: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trỏ</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dấu</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giúp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truy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vấn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tìm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ưu</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3" name="Rectangle 2"/>
          <p:cNvSpPr/>
          <p:nvPr/>
        </p:nvSpPr>
        <p:spPr>
          <a:xfrm>
            <a:off x="793273" y="272986"/>
            <a:ext cx="7595151" cy="2419124"/>
          </a:xfrm>
          <a:prstGeom prst="rect">
            <a:avLst/>
          </a:prstGeom>
        </p:spPr>
        <p:txBody>
          <a:bodyPr wrap="square">
            <a:spAutoFit/>
          </a:bodyPr>
          <a:lstStyle/>
          <a:p>
            <a:pPr lvl="1">
              <a:lnSpc>
                <a:spcPct val="120000"/>
              </a:lnSpc>
            </a:pPr>
            <a:r>
              <a:rPr lang="en-US" b="1" dirty="0">
                <a:solidFill>
                  <a:schemeClr val="accent3"/>
                </a:solidFill>
                <a:latin typeface="Times New Roman" pitchFamily="18" charset="0"/>
                <a:cs typeface="Times New Roman" pitchFamily="18" charset="0"/>
              </a:rPr>
              <a:t>2.2 </a:t>
            </a:r>
            <a:r>
              <a:rPr lang="en-US" b="1" dirty="0" err="1">
                <a:solidFill>
                  <a:schemeClr val="accent3"/>
                </a:solidFill>
                <a:latin typeface="Times New Roman" pitchFamily="18" charset="0"/>
                <a:cs typeface="Times New Roman" pitchFamily="18" charset="0"/>
              </a:rPr>
              <a:t>Cách</a:t>
            </a:r>
            <a:r>
              <a:rPr lang="en-US" b="1" dirty="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thực</a:t>
            </a:r>
            <a:r>
              <a:rPr lang="en-US" b="1" dirty="0">
                <a:solidFill>
                  <a:schemeClr val="accent3"/>
                </a:solidFill>
                <a:latin typeface="Times New Roman" pitchFamily="18" charset="0"/>
                <a:cs typeface="Times New Roman" pitchFamily="18" charset="0"/>
              </a:rPr>
              <a:t> </a:t>
            </a:r>
            <a:r>
              <a:rPr lang="en-US" b="1" dirty="0" err="1">
                <a:solidFill>
                  <a:schemeClr val="accent3"/>
                </a:solidFill>
                <a:latin typeface="Times New Roman" pitchFamily="18" charset="0"/>
                <a:cs typeface="Times New Roman" pitchFamily="18" charset="0"/>
              </a:rPr>
              <a:t>hiện</a:t>
            </a:r>
            <a:endParaRPr lang="en-US" dirty="0">
              <a:solidFill>
                <a:schemeClr val="accent3"/>
              </a:solidFill>
              <a:latin typeface="Times New Roman" pitchFamily="18" charset="0"/>
              <a:cs typeface="Times New Roman" pitchFamily="18" charset="0"/>
            </a:endParaRPr>
          </a:p>
          <a:p>
            <a:pPr>
              <a:lnSpc>
                <a:spcPct val="120000"/>
              </a:lnSpc>
              <a:tabLst>
                <a:tab pos="432000" algn="l"/>
              </a:tabLst>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KIPOS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a:t>
            </a:r>
            <a:r>
              <a:rPr lang="en-US" b="1" dirty="0" err="1">
                <a:latin typeface="Times New Roman" pitchFamily="18" charset="0"/>
                <a:cs typeface="Times New Roman" pitchFamily="18" charset="0"/>
              </a:rPr>
              <a:t>Tra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cứu</a:t>
            </a:r>
            <a:r>
              <a:rPr lang="en-US" dirty="0">
                <a:latin typeface="Times New Roman" pitchFamily="18" charset="0"/>
                <a:cs typeface="Times New Roman" pitchFamily="18" charset="0"/>
              </a:rPr>
              <a:t>→ </a:t>
            </a:r>
            <a:r>
              <a:rPr lang="en-US" b="1" dirty="0" err="1">
                <a:latin typeface="Times New Roman" pitchFamily="18" charset="0"/>
                <a:cs typeface="Times New Roman" pitchFamily="18" charset="0"/>
              </a:rPr>
              <a:t>Tìm</a:t>
            </a:r>
            <a:r>
              <a:rPr lang="en-US" b="1" dirty="0">
                <a:latin typeface="Times New Roman" pitchFamily="18" charset="0"/>
                <a:cs typeface="Times New Roman" pitchFamily="18" charset="0"/>
              </a:rPr>
              <a:t> </a:t>
            </a:r>
            <a:r>
              <a:rPr lang="en-US" b="1" dirty="0" err="1" smtClean="0">
                <a:latin typeface="Times New Roman" pitchFamily="18" charset="0"/>
                <a:cs typeface="Times New Roman" pitchFamily="18" charset="0"/>
              </a:rPr>
              <a:t>từ</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khóa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kiếm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từ</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khóa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như</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smtClean="0">
                <a:latin typeface="Times New Roman" pitchFamily="18" charset="0"/>
                <a:cs typeface="Times New Roman" pitchFamily="18" charset="0"/>
              </a:rPr>
              <a:t>:</a:t>
            </a:r>
          </a:p>
          <a:p>
            <a:pPr>
              <a:lnSpc>
                <a:spcPct val="120000"/>
              </a:lnSpc>
              <a:tabLst>
                <a:tab pos="432000" algn="l"/>
              </a:tabLst>
            </a:pPr>
            <a:endParaRPr lang="en-US" dirty="0">
              <a:latin typeface="Times New Roman" pitchFamily="18" charset="0"/>
              <a:cs typeface="Times New Roman" pitchFamily="18" charset="0"/>
            </a:endParaRPr>
          </a:p>
          <a:p>
            <a:pPr>
              <a:lnSpc>
                <a:spcPct val="120000"/>
              </a:lnSpc>
              <a:tabLst>
                <a:tab pos="432000" algn="l"/>
              </a:tabLst>
            </a:pPr>
            <a:endParaRPr lang="en-US" dirty="0" smtClean="0">
              <a:latin typeface="Times New Roman" pitchFamily="18" charset="0"/>
              <a:cs typeface="Times New Roman" pitchFamily="18" charset="0"/>
            </a:endParaRPr>
          </a:p>
          <a:p>
            <a:pPr>
              <a:lnSpc>
                <a:spcPct val="120000"/>
              </a:lnSpc>
              <a:tabLst>
                <a:tab pos="432000" algn="l"/>
              </a:tabLst>
            </a:pPr>
            <a:endParaRPr lang="en-US" dirty="0">
              <a:latin typeface="Times New Roman" pitchFamily="18" charset="0"/>
              <a:cs typeface="Times New Roman" pitchFamily="18" charset="0"/>
            </a:endParaRPr>
          </a:p>
          <a:p>
            <a:pPr>
              <a:lnSpc>
                <a:spcPct val="120000"/>
              </a:lnSpc>
              <a:tabLst>
                <a:tab pos="432000" algn="l"/>
              </a:tabLst>
            </a:pPr>
            <a:endParaRPr lang="en-US" dirty="0"/>
          </a:p>
        </p:txBody>
      </p:sp>
    </p:spTree>
    <p:extLst>
      <p:ext uri="{BB962C8B-B14F-4D97-AF65-F5344CB8AC3E}">
        <p14:creationId xmlns:p14="http://schemas.microsoft.com/office/powerpoint/2010/main" val="121934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7855" y="332656"/>
            <a:ext cx="7056784" cy="5909310"/>
          </a:xfrm>
          <a:prstGeom prst="rect">
            <a:avLst/>
          </a:prstGeom>
        </p:spPr>
        <p:txBody>
          <a:bodyPr wrap="square">
            <a:spAutoFit/>
          </a:bodyPr>
          <a:lstStyle/>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thấy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được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phân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thành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nhiều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thị</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người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sử</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dụng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chọn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nút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mũi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tương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ứng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trước</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59" y="1640439"/>
            <a:ext cx="6935006" cy="3570742"/>
          </a:xfrm>
          <a:prstGeom prst="rect">
            <a:avLst/>
          </a:prstGeom>
        </p:spPr>
      </p:pic>
      <p:sp>
        <p:nvSpPr>
          <p:cNvPr id="8" name="Rectangle 7"/>
          <p:cNvSpPr/>
          <p:nvPr/>
        </p:nvSpPr>
        <p:spPr>
          <a:xfrm>
            <a:off x="2454062" y="5237511"/>
            <a:ext cx="4572000" cy="646331"/>
          </a:xfrm>
          <a:prstGeom prst="rect">
            <a:avLst/>
          </a:prstGeom>
        </p:spPr>
        <p:txBody>
          <a:bodyPr>
            <a:spAutoFit/>
          </a:bodyPr>
          <a:lstStyle/>
          <a:p>
            <a:r>
              <a:rPr lang="en-US" i="1" dirty="0">
                <a:latin typeface="Times New Roman" pitchFamily="18" charset="0"/>
                <a:cs typeface="Times New Roman" pitchFamily="18" charset="0"/>
              </a:rPr>
              <a:t>(</a:t>
            </a:r>
            <a:r>
              <a:rPr lang="en-US" i="1" dirty="0" err="1">
                <a:latin typeface="Times New Roman" pitchFamily="18" charset="0"/>
                <a:cs typeface="Times New Roman" pitchFamily="18" charset="0"/>
              </a:rPr>
              <a:t>Hình</a:t>
            </a:r>
            <a:r>
              <a:rPr lang="en-US" i="1" dirty="0">
                <a:latin typeface="Times New Roman" pitchFamily="18" charset="0"/>
                <a:cs typeface="Times New Roman" pitchFamily="18" charset="0"/>
              </a:rPr>
              <a:t> 2.2 </a:t>
            </a:r>
            <a:r>
              <a:rPr lang="en-US" i="1" dirty="0" err="1">
                <a:latin typeface="Times New Roman" pitchFamily="18" charset="0"/>
                <a:cs typeface="Times New Roman" pitchFamily="18" charset="0"/>
              </a:rPr>
              <a:t>Giao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diện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kết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quả</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tìm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theo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từ</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khóa</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2484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27584" y="404664"/>
            <a:ext cx="7776864" cy="5632311"/>
          </a:xfrm>
          <a:prstGeom prst="rect">
            <a:avLst/>
          </a:prstGeom>
        </p:spPr>
        <p:txBody>
          <a:bodyPr wrap="square">
            <a:spAutoFit/>
          </a:bodyPr>
          <a:lstStyle/>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chuột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mình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xem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thông</a:t>
            </a:r>
            <a:r>
              <a:rPr lang="en-US" dirty="0">
                <a:latin typeface="Times New Roman" pitchFamily="18" charset="0"/>
                <a:cs typeface="Times New Roman" pitchFamily="18" charset="0"/>
              </a:rPr>
              <a:t> tin chi </a:t>
            </a:r>
            <a:r>
              <a:rPr lang="en-US" dirty="0" err="1">
                <a:latin typeface="Times New Roman" pitchFamily="18" charset="0"/>
                <a:cs typeface="Times New Roman" pitchFamily="18" charset="0"/>
              </a:rPr>
              <a:t>tiết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về</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biểu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ghi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hoặc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 </a:t>
            </a:r>
            <a:r>
              <a:rPr lang="en-US" b="1" dirty="0" err="1" smtClean="0">
                <a:latin typeface="Times New Roman" pitchFamily="18" charset="0"/>
                <a:cs typeface="Times New Roman" pitchFamily="18" charset="0"/>
              </a:rPr>
              <a:t>Đầu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mục</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thông</a:t>
            </a:r>
            <a:r>
              <a:rPr lang="en-US" dirty="0" smtClean="0">
                <a:latin typeface="Times New Roman" pitchFamily="18" charset="0"/>
                <a:cs typeface="Times New Roman" pitchFamily="18" charset="0"/>
              </a:rPr>
              <a:t> tin </a:t>
            </a:r>
            <a:r>
              <a:rPr lang="en-US" dirty="0" err="1" smtClean="0">
                <a:latin typeface="Times New Roman" pitchFamily="18" charset="0"/>
                <a:cs typeface="Times New Roman" pitchFamily="18" charset="0"/>
              </a:rPr>
              <a:t>cuốn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nằm</a:t>
            </a:r>
            <a:r>
              <a:rPr lang="en-US" dirty="0" smtClean="0">
                <a:latin typeface="Times New Roman" pitchFamily="18" charset="0"/>
                <a:cs typeface="Times New Roman" pitchFamily="18" charset="0"/>
              </a:rPr>
              <a:t> ở </a:t>
            </a:r>
            <a:r>
              <a:rPr lang="en-US" dirty="0" err="1" smtClean="0">
                <a:latin typeface="Times New Roman" pitchFamily="18" charset="0"/>
                <a:cs typeface="Times New Roman" pitchFamily="18" charset="0"/>
              </a:rPr>
              <a:t>vị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nào</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0823" y="1268490"/>
            <a:ext cx="7103585" cy="259255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5" y="4509120"/>
            <a:ext cx="6627385" cy="847843"/>
          </a:xfrm>
          <a:prstGeom prst="rect">
            <a:avLst/>
          </a:prstGeom>
        </p:spPr>
      </p:pic>
      <p:sp>
        <p:nvSpPr>
          <p:cNvPr id="10" name="Rectangle 9"/>
          <p:cNvSpPr/>
          <p:nvPr/>
        </p:nvSpPr>
        <p:spPr>
          <a:xfrm>
            <a:off x="2123728" y="5560676"/>
            <a:ext cx="4572000" cy="646331"/>
          </a:xfrm>
          <a:prstGeom prst="rect">
            <a:avLst/>
          </a:prstGeom>
        </p:spPr>
        <p:txBody>
          <a:bodyPr>
            <a:spAutoFit/>
          </a:bodyPr>
          <a:lstStyle/>
          <a:p>
            <a:r>
              <a:rPr lang="en-US" i="1" dirty="0" smtClean="0">
                <a:latin typeface="Times New Roman" pitchFamily="18" charset="0"/>
                <a:cs typeface="Times New Roman" pitchFamily="18" charset="0"/>
              </a:rPr>
              <a:t>    ( </a:t>
            </a:r>
            <a:r>
              <a:rPr lang="en-US" i="1" dirty="0" err="1" smtClean="0">
                <a:latin typeface="Times New Roman" pitchFamily="18" charset="0"/>
                <a:cs typeface="Times New Roman" pitchFamily="18" charset="0"/>
              </a:rPr>
              <a:t>Hình</a:t>
            </a:r>
            <a:r>
              <a:rPr lang="en-US" i="1" dirty="0" smtClean="0">
                <a:latin typeface="Times New Roman" pitchFamily="18" charset="0"/>
                <a:cs typeface="Times New Roman" pitchFamily="18" charset="0"/>
              </a:rPr>
              <a:t> 2.2.1 </a:t>
            </a:r>
            <a:r>
              <a:rPr lang="en-US" i="1" dirty="0" err="1" smtClean="0">
                <a:latin typeface="Times New Roman" pitchFamily="18" charset="0"/>
                <a:cs typeface="Times New Roman" pitchFamily="18" charset="0"/>
              </a:rPr>
              <a:t>Chọn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đầu</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mục</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xem</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vị</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trí</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sách</a:t>
            </a:r>
            <a:r>
              <a:rPr lang="en-US" i="1"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53299091"/>
      </p:ext>
    </p:extLst>
  </p:cSld>
  <p:clrMapOvr>
    <a:masterClrMapping/>
  </p:clrMapOvr>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840</Words>
  <Application>Microsoft Office PowerPoint</Application>
  <PresentationFormat>On-screen Show (4:3)</PresentationFormat>
  <Paragraphs>154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lan</cp:lastModifiedBy>
  <cp:revision>76</cp:revision>
  <dcterms:created xsi:type="dcterms:W3CDTF">2016-11-28T02:32:48Z</dcterms:created>
  <dcterms:modified xsi:type="dcterms:W3CDTF">2017-04-05T02:28:02Z</dcterms:modified>
</cp:coreProperties>
</file>