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237739-6ABA-456E-915F-2D83D6DF7D41}"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B30DE-62BC-4F31-B13A-53D4D0B05FFF}" type="slidenum">
              <a:rPr lang="en-US" smtClean="0"/>
              <a:t>‹#›</a:t>
            </a:fld>
            <a:endParaRPr lang="en-US"/>
          </a:p>
        </p:txBody>
      </p:sp>
    </p:spTree>
    <p:extLst>
      <p:ext uri="{BB962C8B-B14F-4D97-AF65-F5344CB8AC3E}">
        <p14:creationId xmlns:p14="http://schemas.microsoft.com/office/powerpoint/2010/main" val="1003323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37739-6ABA-456E-915F-2D83D6DF7D41}"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B30DE-62BC-4F31-B13A-53D4D0B05FFF}" type="slidenum">
              <a:rPr lang="en-US" smtClean="0"/>
              <a:t>‹#›</a:t>
            </a:fld>
            <a:endParaRPr lang="en-US"/>
          </a:p>
        </p:txBody>
      </p:sp>
    </p:spTree>
    <p:extLst>
      <p:ext uri="{BB962C8B-B14F-4D97-AF65-F5344CB8AC3E}">
        <p14:creationId xmlns:p14="http://schemas.microsoft.com/office/powerpoint/2010/main" val="811335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37739-6ABA-456E-915F-2D83D6DF7D41}"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B30DE-62BC-4F31-B13A-53D4D0B05FFF}" type="slidenum">
              <a:rPr lang="en-US" smtClean="0"/>
              <a:t>‹#›</a:t>
            </a:fld>
            <a:endParaRPr lang="en-US"/>
          </a:p>
        </p:txBody>
      </p:sp>
    </p:spTree>
    <p:extLst>
      <p:ext uri="{BB962C8B-B14F-4D97-AF65-F5344CB8AC3E}">
        <p14:creationId xmlns:p14="http://schemas.microsoft.com/office/powerpoint/2010/main" val="112524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37739-6ABA-456E-915F-2D83D6DF7D41}"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B30DE-62BC-4F31-B13A-53D4D0B05FFF}" type="slidenum">
              <a:rPr lang="en-US" smtClean="0"/>
              <a:t>‹#›</a:t>
            </a:fld>
            <a:endParaRPr lang="en-US"/>
          </a:p>
        </p:txBody>
      </p:sp>
    </p:spTree>
    <p:extLst>
      <p:ext uri="{BB962C8B-B14F-4D97-AF65-F5344CB8AC3E}">
        <p14:creationId xmlns:p14="http://schemas.microsoft.com/office/powerpoint/2010/main" val="1170109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237739-6ABA-456E-915F-2D83D6DF7D41}"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B30DE-62BC-4F31-B13A-53D4D0B05FFF}" type="slidenum">
              <a:rPr lang="en-US" smtClean="0"/>
              <a:t>‹#›</a:t>
            </a:fld>
            <a:endParaRPr lang="en-US"/>
          </a:p>
        </p:txBody>
      </p:sp>
    </p:spTree>
    <p:extLst>
      <p:ext uri="{BB962C8B-B14F-4D97-AF65-F5344CB8AC3E}">
        <p14:creationId xmlns:p14="http://schemas.microsoft.com/office/powerpoint/2010/main" val="193523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237739-6ABA-456E-915F-2D83D6DF7D41}"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B30DE-62BC-4F31-B13A-53D4D0B05FFF}" type="slidenum">
              <a:rPr lang="en-US" smtClean="0"/>
              <a:t>‹#›</a:t>
            </a:fld>
            <a:endParaRPr lang="en-US"/>
          </a:p>
        </p:txBody>
      </p:sp>
    </p:spTree>
    <p:extLst>
      <p:ext uri="{BB962C8B-B14F-4D97-AF65-F5344CB8AC3E}">
        <p14:creationId xmlns:p14="http://schemas.microsoft.com/office/powerpoint/2010/main" val="2729480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237739-6ABA-456E-915F-2D83D6DF7D41}" type="datetimeFigureOut">
              <a:rPr lang="en-US" smtClean="0"/>
              <a:t>11/29/2016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2B30DE-62BC-4F31-B13A-53D4D0B05FFF}" type="slidenum">
              <a:rPr lang="en-US" smtClean="0"/>
              <a:t>‹#›</a:t>
            </a:fld>
            <a:endParaRPr lang="en-US"/>
          </a:p>
        </p:txBody>
      </p:sp>
    </p:spTree>
    <p:extLst>
      <p:ext uri="{BB962C8B-B14F-4D97-AF65-F5344CB8AC3E}">
        <p14:creationId xmlns:p14="http://schemas.microsoft.com/office/powerpoint/2010/main" val="1860113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237739-6ABA-456E-915F-2D83D6DF7D41}" type="datetimeFigureOut">
              <a:rPr lang="en-US" smtClean="0"/>
              <a:t>11/29/2016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2B30DE-62BC-4F31-B13A-53D4D0B05FFF}" type="slidenum">
              <a:rPr lang="en-US" smtClean="0"/>
              <a:t>‹#›</a:t>
            </a:fld>
            <a:endParaRPr lang="en-US"/>
          </a:p>
        </p:txBody>
      </p:sp>
    </p:spTree>
    <p:extLst>
      <p:ext uri="{BB962C8B-B14F-4D97-AF65-F5344CB8AC3E}">
        <p14:creationId xmlns:p14="http://schemas.microsoft.com/office/powerpoint/2010/main" val="801214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237739-6ABA-456E-915F-2D83D6DF7D41}" type="datetimeFigureOut">
              <a:rPr lang="en-US" smtClean="0"/>
              <a:t>11/29/2016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2B30DE-62BC-4F31-B13A-53D4D0B05FFF}" type="slidenum">
              <a:rPr lang="en-US" smtClean="0"/>
              <a:t>‹#›</a:t>
            </a:fld>
            <a:endParaRPr lang="en-US"/>
          </a:p>
        </p:txBody>
      </p:sp>
    </p:spTree>
    <p:extLst>
      <p:ext uri="{BB962C8B-B14F-4D97-AF65-F5344CB8AC3E}">
        <p14:creationId xmlns:p14="http://schemas.microsoft.com/office/powerpoint/2010/main" val="1650001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37739-6ABA-456E-915F-2D83D6DF7D41}"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B30DE-62BC-4F31-B13A-53D4D0B05FFF}" type="slidenum">
              <a:rPr lang="en-US" smtClean="0"/>
              <a:t>‹#›</a:t>
            </a:fld>
            <a:endParaRPr lang="en-US"/>
          </a:p>
        </p:txBody>
      </p:sp>
    </p:spTree>
    <p:extLst>
      <p:ext uri="{BB962C8B-B14F-4D97-AF65-F5344CB8AC3E}">
        <p14:creationId xmlns:p14="http://schemas.microsoft.com/office/powerpoint/2010/main" val="3460716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37739-6ABA-456E-915F-2D83D6DF7D41}"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B30DE-62BC-4F31-B13A-53D4D0B05FFF}" type="slidenum">
              <a:rPr lang="en-US" smtClean="0"/>
              <a:t>‹#›</a:t>
            </a:fld>
            <a:endParaRPr lang="en-US"/>
          </a:p>
        </p:txBody>
      </p:sp>
    </p:spTree>
    <p:extLst>
      <p:ext uri="{BB962C8B-B14F-4D97-AF65-F5344CB8AC3E}">
        <p14:creationId xmlns:p14="http://schemas.microsoft.com/office/powerpoint/2010/main" val="4027808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37739-6ABA-456E-915F-2D83D6DF7D41}" type="datetimeFigureOut">
              <a:rPr lang="en-US" smtClean="0"/>
              <a:t>11/29/2016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2B30DE-62BC-4F31-B13A-53D4D0B05FFF}" type="slidenum">
              <a:rPr lang="en-US" smtClean="0"/>
              <a:t>‹#›</a:t>
            </a:fld>
            <a:endParaRPr lang="en-US"/>
          </a:p>
        </p:txBody>
      </p:sp>
    </p:spTree>
    <p:extLst>
      <p:ext uri="{BB962C8B-B14F-4D97-AF65-F5344CB8AC3E}">
        <p14:creationId xmlns:p14="http://schemas.microsoft.com/office/powerpoint/2010/main" val="2369798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4" name="Rectangle 3"/>
          <p:cNvSpPr/>
          <p:nvPr/>
        </p:nvSpPr>
        <p:spPr>
          <a:xfrm>
            <a:off x="1187624" y="404664"/>
            <a:ext cx="7344816" cy="369332"/>
          </a:xfrm>
          <a:prstGeom prst="rect">
            <a:avLst/>
          </a:prstGeom>
        </p:spPr>
        <p:txBody>
          <a:bodyPr wrap="square">
            <a:spAutoFit/>
          </a:bodyPr>
          <a:lstStyle/>
          <a:p>
            <a:pPr algn="ctr"/>
            <a:r>
              <a:rPr lang="en-US" b="1">
                <a:latin typeface="Times New Roman" pitchFamily="18" charset="0"/>
                <a:cs typeface="Times New Roman" pitchFamily="18" charset="0"/>
              </a:rPr>
              <a:t>HƯỚNG</a:t>
            </a:r>
            <a:r>
              <a:rPr lang="en-US" b="1"/>
              <a:t> DẪN SỬ DỤNG TRA CỨU TÀI </a:t>
            </a:r>
            <a:r>
              <a:rPr lang="en-US" b="1" smtClean="0"/>
              <a:t>LIỆU</a:t>
            </a:r>
            <a:endParaRPr lang="en-US"/>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3059832" y="1703397"/>
            <a:ext cx="3384376" cy="2158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4246434" y="3879839"/>
            <a:ext cx="1227195" cy="369332"/>
          </a:xfrm>
          <a:prstGeom prst="rect">
            <a:avLst/>
          </a:prstGeom>
        </p:spPr>
        <p:txBody>
          <a:bodyPr wrap="none">
            <a:spAutoFit/>
          </a:bodyPr>
          <a:lstStyle/>
          <a:p>
            <a:r>
              <a:rPr lang="en-US">
                <a:latin typeface="Times New Roman" pitchFamily="18" charset="0"/>
                <a:cs typeface="Times New Roman" pitchFamily="18" charset="0"/>
              </a:rPr>
              <a:t>Version</a:t>
            </a:r>
            <a:r>
              <a:rPr lang="en-US"/>
              <a:t> 5.0</a:t>
            </a:r>
          </a:p>
        </p:txBody>
      </p:sp>
      <p:sp>
        <p:nvSpPr>
          <p:cNvPr id="7" name="Rectangle 6"/>
          <p:cNvSpPr/>
          <p:nvPr/>
        </p:nvSpPr>
        <p:spPr>
          <a:xfrm>
            <a:off x="3707904" y="5877272"/>
            <a:ext cx="2232248" cy="369332"/>
          </a:xfrm>
          <a:prstGeom prst="rect">
            <a:avLst/>
          </a:prstGeom>
        </p:spPr>
        <p:txBody>
          <a:bodyPr wrap="square">
            <a:spAutoFit/>
          </a:bodyPr>
          <a:lstStyle/>
          <a:p>
            <a:pPr algn="ctr"/>
            <a:r>
              <a:rPr lang="en-US" b="1">
                <a:latin typeface="Times New Roman" pitchFamily="18" charset="0"/>
                <a:cs typeface="Times New Roman" pitchFamily="18" charset="0"/>
              </a:rPr>
              <a:t>Năm 2016</a:t>
            </a:r>
          </a:p>
        </p:txBody>
      </p:sp>
    </p:spTree>
    <p:extLst>
      <p:ext uri="{BB962C8B-B14F-4D97-AF65-F5344CB8AC3E}">
        <p14:creationId xmlns:p14="http://schemas.microsoft.com/office/powerpoint/2010/main" val="1991083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404664"/>
            <a:ext cx="7560840" cy="5109091"/>
          </a:xfrm>
          <a:prstGeom prst="rect">
            <a:avLst/>
          </a:prstGeom>
        </p:spPr>
        <p:txBody>
          <a:bodyPr wrap="square">
            <a:spAutoFit/>
          </a:bodyPr>
          <a:lstStyle/>
          <a:p>
            <a:pPr lvl="0"/>
            <a:r>
              <a:rPr lang="en-US" smtClean="0">
                <a:latin typeface="Times New Roman" pitchFamily="18" charset="0"/>
                <a:cs typeface="Times New Roman" pitchFamily="18" charset="0"/>
              </a:rPr>
              <a:t>* Các </a:t>
            </a:r>
            <a:r>
              <a:rPr lang="en-US">
                <a:latin typeface="Times New Roman" pitchFamily="18" charset="0"/>
                <a:cs typeface="Times New Roman" pitchFamily="18" charset="0"/>
              </a:rPr>
              <a:t>kí hiêu đại diện cho các toán tử: “&amp;” và, “+” hoặc,” -“ Và không</a:t>
            </a:r>
          </a:p>
          <a:p>
            <a:r>
              <a:rPr lang="en-US">
                <a:latin typeface="Times New Roman" pitchFamily="18" charset="0"/>
                <a:cs typeface="Times New Roman" pitchFamily="18" charset="0"/>
              </a:rPr>
              <a:t> </a:t>
            </a:r>
          </a:p>
          <a:p>
            <a:pPr lvl="0"/>
            <a:r>
              <a:rPr lang="en-US" smtClean="0">
                <a:latin typeface="Times New Roman" pitchFamily="18" charset="0"/>
                <a:cs typeface="Times New Roman" pitchFamily="18" charset="0"/>
              </a:rPr>
              <a:t>* Đặt </a:t>
            </a:r>
            <a:r>
              <a:rPr lang="en-US">
                <a:latin typeface="Times New Roman" pitchFamily="18" charset="0"/>
                <a:cs typeface="Times New Roman" pitchFamily="18" charset="0"/>
              </a:rPr>
              <a:t>giá trị cần tìm trong dấu nháy kép để tìm chính xác cụm từ.</a:t>
            </a:r>
          </a:p>
          <a:p>
            <a:r>
              <a:rPr lang="en-US">
                <a:latin typeface="Times New Roman" pitchFamily="18" charset="0"/>
                <a:cs typeface="Times New Roman" pitchFamily="18" charset="0"/>
              </a:rPr>
              <a:t> </a:t>
            </a:r>
          </a:p>
          <a:p>
            <a:pPr lvl="0"/>
            <a:r>
              <a:rPr lang="en-US" smtClean="0">
                <a:latin typeface="Times New Roman" pitchFamily="18" charset="0"/>
                <a:cs typeface="Times New Roman" pitchFamily="18" charset="0"/>
              </a:rPr>
              <a:t>* Các </a:t>
            </a:r>
            <a:r>
              <a:rPr lang="en-US">
                <a:latin typeface="Times New Roman" pitchFamily="18" charset="0"/>
                <a:cs typeface="Times New Roman" pitchFamily="18" charset="0"/>
              </a:rPr>
              <a:t>ký hiệu thay thế: ? thay cho 1 ký tự,  * thay cho nhiều ký tự bất kỳ.</a:t>
            </a:r>
          </a:p>
          <a:p>
            <a:r>
              <a:rPr lang="en-US">
                <a:latin typeface="Times New Roman" pitchFamily="18" charset="0"/>
                <a:cs typeface="Times New Roman" pitchFamily="18" charset="0"/>
              </a:rPr>
              <a:t> </a:t>
            </a:r>
          </a:p>
          <a:p>
            <a:r>
              <a:rPr lang="en-US" smtClean="0">
                <a:latin typeface="Times New Roman" pitchFamily="18" charset="0"/>
                <a:cs typeface="Times New Roman" pitchFamily="18" charset="0"/>
              </a:rPr>
              <a:t>+  Chọn </a:t>
            </a:r>
            <a:r>
              <a:rPr lang="en-US">
                <a:latin typeface="Times New Roman" pitchFamily="18" charset="0"/>
                <a:cs typeface="Times New Roman" pitchFamily="18" charset="0"/>
              </a:rPr>
              <a:t>định dạng hiển thị của kết quả : Rút gọn, Đầy đủ, Tiêu chuẩn.</a:t>
            </a:r>
          </a:p>
          <a:p>
            <a:r>
              <a:rPr lang="en-US">
                <a:latin typeface="Times New Roman" pitchFamily="18" charset="0"/>
                <a:cs typeface="Times New Roman" pitchFamily="18" charset="0"/>
              </a:rPr>
              <a:t> </a:t>
            </a:r>
          </a:p>
          <a:p>
            <a:pPr>
              <a:spcBef>
                <a:spcPts val="600"/>
              </a:spcBef>
            </a:pPr>
            <a:r>
              <a:rPr lang="en-US">
                <a:latin typeface="Times New Roman" pitchFamily="18" charset="0"/>
                <a:cs typeface="Times New Roman" pitchFamily="18" charset="0"/>
              </a:rPr>
              <a:t>+ </a:t>
            </a:r>
            <a:r>
              <a:rPr lang="en-US" smtClean="0">
                <a:latin typeface="Times New Roman" pitchFamily="18" charset="0"/>
                <a:cs typeface="Times New Roman" pitchFamily="18" charset="0"/>
              </a:rPr>
              <a:t> Người dùng có thể trỏ chuột vào dấu ? để có được trợ giúp và truy vấn tìm kiếm tối ưu.</a:t>
            </a:r>
          </a:p>
          <a:p>
            <a:pPr>
              <a:spcBef>
                <a:spcPts val="600"/>
              </a:spcBef>
              <a:spcAft>
                <a:spcPts val="600"/>
              </a:spcAft>
            </a:pPr>
            <a:r>
              <a:rPr lang="en-US" smtClean="0">
                <a:latin typeface="Times New Roman" pitchFamily="18" charset="0"/>
                <a:cs typeface="Times New Roman" pitchFamily="18" charset="0"/>
              </a:rPr>
              <a:t>+  Kích chuột vào nút tìm kiếm. Một danh sách kết quả sẽ hiển thị. Danh sách kết quả tìm thấy sẽ được phân thành nhiều trang để hiển thị. Để xem các trang kết quả khác người sử dụng chọn các nút mũi tên tương ứng theo hướng phải (trang sau) hoặc trái (trang trước).</a:t>
            </a:r>
          </a:p>
          <a:p>
            <a:pPr>
              <a:spcBef>
                <a:spcPts val="600"/>
              </a:spcBef>
            </a:pPr>
            <a:r>
              <a:rPr lang="en-US" smtClean="0">
                <a:latin typeface="Times New Roman" pitchFamily="18" charset="0"/>
                <a:cs typeface="Times New Roman" pitchFamily="18" charset="0"/>
              </a:rPr>
              <a:t>+  Kích chuột vào Full để     xem thông tin chi tiết hơn về biểu ghi tài liệu hoặc chọn</a:t>
            </a:r>
          </a:p>
          <a:p>
            <a:r>
              <a:rPr lang="en-US" smtClean="0">
                <a:latin typeface="Times New Roman" pitchFamily="18" charset="0"/>
                <a:cs typeface="Times New Roman" pitchFamily="18" charset="0"/>
              </a:rPr>
              <a:t>Marc </a:t>
            </a:r>
            <a:r>
              <a:rPr lang="en-US">
                <a:latin typeface="Times New Roman" pitchFamily="18" charset="0"/>
                <a:cs typeface="Times New Roman" pitchFamily="18" charset="0"/>
              </a:rPr>
              <a:t>để xem thông tin chi tiết hơn ở dạng Marc.</a:t>
            </a:r>
          </a:p>
        </p:txBody>
      </p:sp>
    </p:spTree>
    <p:extLst>
      <p:ext uri="{BB962C8B-B14F-4D97-AF65-F5344CB8AC3E}">
        <p14:creationId xmlns:p14="http://schemas.microsoft.com/office/powerpoint/2010/main" val="1056280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043608" y="620688"/>
            <a:ext cx="7200800" cy="4161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060848" y="5157192"/>
            <a:ext cx="5166320" cy="646331"/>
          </a:xfrm>
          <a:prstGeom prst="rect">
            <a:avLst/>
          </a:prstGeom>
        </p:spPr>
        <p:txBody>
          <a:bodyPr wrap="square">
            <a:spAutoFit/>
          </a:bodyPr>
          <a:lstStyle/>
          <a:p>
            <a:r>
              <a:rPr lang="en-US" i="1">
                <a:latin typeface="Times New Roman" pitchFamily="18" charset="0"/>
                <a:cs typeface="Times New Roman" pitchFamily="18" charset="0"/>
              </a:rPr>
              <a:t>(Hình 3.1: Giao diện kết quả tìm kiếm chuyên gia)</a:t>
            </a:r>
            <a:endParaRPr lang="en-US">
              <a:latin typeface="Times New Roman" pitchFamily="18" charset="0"/>
              <a:cs typeface="Times New Roman" pitchFamily="18" charset="0"/>
            </a:endParaRPr>
          </a:p>
          <a:p>
            <a:r>
              <a:rPr lang="en-US" i="1"/>
              <a:t> </a:t>
            </a:r>
            <a:endParaRPr lang="en-US"/>
          </a:p>
        </p:txBody>
      </p:sp>
    </p:spTree>
    <p:extLst>
      <p:ext uri="{BB962C8B-B14F-4D97-AF65-F5344CB8AC3E}">
        <p14:creationId xmlns:p14="http://schemas.microsoft.com/office/powerpoint/2010/main" val="3732095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600" y="404664"/>
            <a:ext cx="7344816" cy="6278642"/>
          </a:xfrm>
          <a:prstGeom prst="rect">
            <a:avLst/>
          </a:prstGeom>
        </p:spPr>
        <p:txBody>
          <a:bodyPr wrap="square">
            <a:spAutoFit/>
          </a:bodyPr>
          <a:lstStyle/>
          <a:p>
            <a:pPr lvl="0"/>
            <a:r>
              <a:rPr lang="en-US" b="1" smtClean="0">
                <a:solidFill>
                  <a:schemeClr val="accent3"/>
                </a:solidFill>
                <a:latin typeface="Times New Roman" pitchFamily="18" charset="0"/>
                <a:cs typeface="Times New Roman" pitchFamily="18" charset="0"/>
              </a:rPr>
              <a:t>4. TÌM </a:t>
            </a:r>
            <a:r>
              <a:rPr lang="en-US" b="1">
                <a:solidFill>
                  <a:schemeClr val="accent3"/>
                </a:solidFill>
                <a:latin typeface="Times New Roman" pitchFamily="18" charset="0"/>
                <a:cs typeface="Times New Roman" pitchFamily="18" charset="0"/>
              </a:rPr>
              <a:t>KIẾM TOÀN VĂN</a:t>
            </a:r>
            <a:endParaRPr lang="en-US">
              <a:solidFill>
                <a:schemeClr val="accent3"/>
              </a:solidFill>
              <a:latin typeface="Times New Roman" pitchFamily="18" charset="0"/>
              <a:cs typeface="Times New Roman" pitchFamily="18" charset="0"/>
            </a:endParaRPr>
          </a:p>
          <a:p>
            <a:pPr lvl="1"/>
            <a:r>
              <a:rPr lang="en-US" b="1" smtClean="0">
                <a:solidFill>
                  <a:schemeClr val="accent3"/>
                </a:solidFill>
                <a:latin typeface="Times New Roman" pitchFamily="18" charset="0"/>
                <a:cs typeface="Times New Roman" pitchFamily="18" charset="0"/>
              </a:rPr>
              <a:t>4.1 Giới </a:t>
            </a:r>
            <a:r>
              <a:rPr lang="en-US" b="1">
                <a:solidFill>
                  <a:schemeClr val="accent3"/>
                </a:solidFill>
                <a:latin typeface="Times New Roman" pitchFamily="18" charset="0"/>
                <a:cs typeface="Times New Roman" pitchFamily="18" charset="0"/>
              </a:rPr>
              <a:t>thiệu</a:t>
            </a:r>
            <a:endParaRPr lang="en-US">
              <a:solidFill>
                <a:schemeClr val="accent3"/>
              </a:solidFill>
              <a:latin typeface="Times New Roman" pitchFamily="18" charset="0"/>
              <a:cs typeface="Times New Roman" pitchFamily="18" charset="0"/>
            </a:endParaRPr>
          </a:p>
          <a:p>
            <a:pPr>
              <a:lnSpc>
                <a:spcPct val="130000"/>
              </a:lnSpc>
              <a:spcBef>
                <a:spcPts val="600"/>
              </a:spcBef>
              <a:spcAft>
                <a:spcPts val="600"/>
              </a:spcAft>
            </a:pPr>
            <a:r>
              <a:rPr lang="en-US" smtClean="0">
                <a:latin typeface="Times New Roman" pitchFamily="18" charset="0"/>
                <a:cs typeface="Times New Roman" pitchFamily="18" charset="0"/>
              </a:rPr>
              <a:t>	Với </a:t>
            </a:r>
            <a:r>
              <a:rPr lang="en-US">
                <a:latin typeface="Times New Roman" pitchFamily="18" charset="0"/>
                <a:cs typeface="Times New Roman" pitchFamily="18" charset="0"/>
              </a:rPr>
              <a:t>thư viện hiện đại ngày nay, tài liệu trong thư viện không chỉ bao gồm các tài liệu truyền thống được lưu trong các kho mà còn bao gồm các tệp tin đính kèm được lưu trên máy chủ (Server). Và khi dữ liệu ngày càng nhiều thì vấn đề tìm kiếm thông tin chính xác càng trở nên quan trọng. Với khối lượng dữ liệu lớn và có tổ chức phức tạp, vấn đề đặt ra là làm thế nào để tìm nhanh và đúng thông tin cần. Người dùng không muốn tìm kiếm một từ mà lại có cả triệu câu trả lời, họ cần sự chính xác và loại bỏ các từ gây nhiễu. Lúc đó, người dùng sẽ cần đến tính năng tìm kiếm toàn văn.</a:t>
            </a:r>
          </a:p>
          <a:p>
            <a:pPr>
              <a:lnSpc>
                <a:spcPct val="130000"/>
              </a:lnSpc>
              <a:spcBef>
                <a:spcPts val="600"/>
              </a:spcBef>
              <a:spcAft>
                <a:spcPts val="600"/>
              </a:spcAft>
            </a:pPr>
            <a:r>
              <a:rPr lang="en-US" smtClean="0">
                <a:latin typeface="Times New Roman" pitchFamily="18" charset="0"/>
                <a:cs typeface="Times New Roman" pitchFamily="18" charset="0"/>
              </a:rPr>
              <a:t>	Tìm </a:t>
            </a:r>
            <a:r>
              <a:rPr lang="en-US">
                <a:latin typeface="Times New Roman" pitchFamily="18" charset="0"/>
                <a:cs typeface="Times New Roman" pitchFamily="18" charset="0"/>
              </a:rPr>
              <a:t>kiếm toàn văn là một chức năng trong KIPOS tích hợp giải pháp máy tìm kiếm mã nguồn mở nổi tiếng Lucene.net, đã có thời gian phát triển hoàn thiện lâu dài và được dùng nhiều trên thế giới. Ngoài ra do đây là một giải pháp kỹ thuật lập trình (thư viện API - cung cấp các giao diện lập trình) nên toàn bộ việc điều khiển chỉ mục và tìm kiếm đều được kiểm soát bởi KIPOS, nhờ vậy đem lại nhiều lợi thế so với việc tích hợp các giải pháp tự động bên ngoài.</a:t>
            </a:r>
          </a:p>
        </p:txBody>
      </p:sp>
    </p:spTree>
    <p:extLst>
      <p:ext uri="{BB962C8B-B14F-4D97-AF65-F5344CB8AC3E}">
        <p14:creationId xmlns:p14="http://schemas.microsoft.com/office/powerpoint/2010/main" val="1344009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382013"/>
            <a:ext cx="7920880" cy="1526572"/>
          </a:xfrm>
          <a:prstGeom prst="rect">
            <a:avLst/>
          </a:prstGeom>
        </p:spPr>
        <p:txBody>
          <a:bodyPr wrap="square">
            <a:spAutoFit/>
          </a:bodyPr>
          <a:lstStyle/>
          <a:p>
            <a:pPr lvl="1"/>
            <a:r>
              <a:rPr lang="en-US" b="1" smtClean="0">
                <a:solidFill>
                  <a:schemeClr val="accent3"/>
                </a:solidFill>
                <a:latin typeface="Times New Roman" pitchFamily="18" charset="0"/>
                <a:cs typeface="Times New Roman" pitchFamily="18" charset="0"/>
              </a:rPr>
              <a:t>4.2 Thực </a:t>
            </a:r>
            <a:r>
              <a:rPr lang="en-US" b="1">
                <a:solidFill>
                  <a:schemeClr val="accent3"/>
                </a:solidFill>
                <a:latin typeface="Times New Roman" pitchFamily="18" charset="0"/>
                <a:cs typeface="Times New Roman" pitchFamily="18" charset="0"/>
              </a:rPr>
              <a:t>hiện một tìm kiếm</a:t>
            </a:r>
            <a:endParaRPr lang="en-US" sz="1400">
              <a:solidFill>
                <a:schemeClr val="accent3"/>
              </a:solidFill>
              <a:latin typeface="Times New Roman" pitchFamily="18" charset="0"/>
              <a:cs typeface="Times New Roman" pitchFamily="18" charset="0"/>
            </a:endParaRPr>
          </a:p>
          <a:p>
            <a:pPr>
              <a:lnSpc>
                <a:spcPct val="130000"/>
              </a:lnSpc>
              <a:spcBef>
                <a:spcPts val="600"/>
              </a:spcBef>
              <a:spcAft>
                <a:spcPts val="600"/>
              </a:spcAft>
              <a:tabLst>
                <a:tab pos="360000" algn="l"/>
              </a:tabLst>
            </a:pPr>
            <a:r>
              <a:rPr lang="en-US" smtClean="0">
                <a:latin typeface="Times New Roman" pitchFamily="18" charset="0"/>
                <a:cs typeface="Times New Roman" pitchFamily="18" charset="0"/>
              </a:rPr>
              <a:t>	Nhập </a:t>
            </a:r>
            <a:r>
              <a:rPr lang="en-US">
                <a:latin typeface="Times New Roman" pitchFamily="18" charset="0"/>
                <a:cs typeface="Times New Roman" pitchFamily="18" charset="0"/>
              </a:rPr>
              <a:t>một truy vấn vào ô tìm kiếm. Mặc định chương trình tìm các biểu ghi thỏa mãn điều kiện trường tìm tin có chứa tất cả các từ trong điều kiện tìm kiếm . Để yêu cầu chương trình tìm chính xác một cụm từ, sử dụng dấu nháy kép để bao cụm từ.</a:t>
            </a: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971600" y="2060848"/>
            <a:ext cx="7200800" cy="36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979712" y="5877272"/>
            <a:ext cx="5400600" cy="369332"/>
          </a:xfrm>
          <a:prstGeom prst="rect">
            <a:avLst/>
          </a:prstGeom>
        </p:spPr>
        <p:txBody>
          <a:bodyPr wrap="square">
            <a:spAutoFit/>
          </a:bodyPr>
          <a:lstStyle/>
          <a:p>
            <a:r>
              <a:rPr lang="en-US" i="1"/>
              <a:t>(Hình 4.1: Giao diện kết quả tìm kiếm toàn văn )</a:t>
            </a:r>
            <a:endParaRPr lang="en-US"/>
          </a:p>
        </p:txBody>
      </p:sp>
    </p:spTree>
    <p:extLst>
      <p:ext uri="{BB962C8B-B14F-4D97-AF65-F5344CB8AC3E}">
        <p14:creationId xmlns:p14="http://schemas.microsoft.com/office/powerpoint/2010/main" val="2780303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Rectangle 3"/>
          <p:cNvSpPr/>
          <p:nvPr/>
        </p:nvSpPr>
        <p:spPr>
          <a:xfrm>
            <a:off x="794761" y="404664"/>
            <a:ext cx="7704856" cy="6247864"/>
          </a:xfrm>
          <a:prstGeom prst="rect">
            <a:avLst/>
          </a:prstGeom>
        </p:spPr>
        <p:txBody>
          <a:bodyPr wrap="square">
            <a:spAutoFit/>
          </a:bodyPr>
          <a:lstStyle/>
          <a:p>
            <a:pPr algn="ctr"/>
            <a:r>
              <a:rPr lang="en-US" b="1">
                <a:latin typeface="Times New Roman" pitchFamily="18" charset="0"/>
                <a:cs typeface="Times New Roman" pitchFamily="18" charset="0"/>
              </a:rPr>
              <a:t>MỤC LỤC</a:t>
            </a:r>
          </a:p>
          <a:p>
            <a:pPr lvl="0"/>
            <a:r>
              <a:rPr lang="en-US" b="1">
                <a:latin typeface="Times New Roman" pitchFamily="18" charset="0"/>
                <a:cs typeface="Times New Roman" pitchFamily="18" charset="0"/>
              </a:rPr>
              <a:t>TÌM </a:t>
            </a:r>
            <a:r>
              <a:rPr lang="en-US" b="1" smtClean="0">
                <a:latin typeface="Times New Roman" pitchFamily="18" charset="0"/>
                <a:cs typeface="Times New Roman" pitchFamily="18" charset="0"/>
              </a:rPr>
              <a:t>LƯỚT</a:t>
            </a:r>
            <a:r>
              <a:rPr lang="en-US" b="1">
                <a:latin typeface="Times New Roman" pitchFamily="18" charset="0"/>
                <a:cs typeface="Times New Roman" pitchFamily="18" charset="0"/>
              </a:rPr>
              <a:t>	</a:t>
            </a:r>
            <a:endParaRPr lang="en-US" sz="1600">
              <a:latin typeface="Times New Roman" pitchFamily="18" charset="0"/>
              <a:cs typeface="Times New Roman" pitchFamily="18" charset="0"/>
            </a:endParaRPr>
          </a:p>
          <a:p>
            <a:pPr lvl="1">
              <a:spcBef>
                <a:spcPts val="600"/>
              </a:spcBef>
              <a:spcAft>
                <a:spcPts val="600"/>
              </a:spcAft>
            </a:pPr>
            <a:r>
              <a:rPr lang="en-US" b="1">
                <a:latin typeface="Times New Roman" pitchFamily="18" charset="0"/>
                <a:cs typeface="Times New Roman" pitchFamily="18" charset="0"/>
              </a:rPr>
              <a:t>Tổng quan về tìm </a:t>
            </a:r>
            <a:r>
              <a:rPr lang="en-US" b="1" smtClean="0">
                <a:latin typeface="Times New Roman" pitchFamily="18" charset="0"/>
                <a:cs typeface="Times New Roman" pitchFamily="18" charset="0"/>
              </a:rPr>
              <a:t>lướt</a:t>
            </a:r>
            <a:endParaRPr lang="en-US" sz="2400">
              <a:latin typeface="Times New Roman" pitchFamily="18" charset="0"/>
              <a:cs typeface="Times New Roman" pitchFamily="18" charset="0"/>
            </a:endParaRPr>
          </a:p>
          <a:p>
            <a:pPr lvl="1">
              <a:spcBef>
                <a:spcPts val="600"/>
              </a:spcBef>
              <a:spcAft>
                <a:spcPts val="600"/>
              </a:spcAft>
            </a:pPr>
            <a:r>
              <a:rPr lang="en-US" b="1">
                <a:latin typeface="Times New Roman" pitchFamily="18" charset="0"/>
                <a:cs typeface="Times New Roman" pitchFamily="18" charset="0"/>
              </a:rPr>
              <a:t>Các trường tìm kiếm và chuỗi tìm kiếm	</a:t>
            </a:r>
            <a:endParaRPr lang="en-US" b="1" smtClean="0">
              <a:latin typeface="Times New Roman" pitchFamily="18" charset="0"/>
              <a:cs typeface="Times New Roman" pitchFamily="18" charset="0"/>
            </a:endParaRPr>
          </a:p>
          <a:p>
            <a:pPr lvl="1">
              <a:spcBef>
                <a:spcPts val="600"/>
              </a:spcBef>
              <a:spcAft>
                <a:spcPts val="600"/>
              </a:spcAft>
            </a:pPr>
            <a:r>
              <a:rPr lang="en-US" b="1" smtClean="0">
                <a:latin typeface="Times New Roman" pitchFamily="18" charset="0"/>
                <a:cs typeface="Times New Roman" pitchFamily="18" charset="0"/>
              </a:rPr>
              <a:t>Hiển </a:t>
            </a:r>
            <a:r>
              <a:rPr lang="en-US" b="1">
                <a:latin typeface="Times New Roman" pitchFamily="18" charset="0"/>
                <a:cs typeface="Times New Roman" pitchFamily="18" charset="0"/>
              </a:rPr>
              <a:t>thị danh sách tìm lướt	</a:t>
            </a:r>
            <a:endParaRPr lang="en-US" sz="2400">
              <a:latin typeface="Times New Roman" pitchFamily="18" charset="0"/>
              <a:cs typeface="Times New Roman" pitchFamily="18" charset="0"/>
            </a:endParaRPr>
          </a:p>
          <a:p>
            <a:pPr lvl="0">
              <a:spcBef>
                <a:spcPts val="600"/>
              </a:spcBef>
              <a:spcAft>
                <a:spcPts val="600"/>
              </a:spcAft>
            </a:pPr>
            <a:r>
              <a:rPr lang="en-US" b="1">
                <a:latin typeface="Times New Roman" pitchFamily="18" charset="0"/>
                <a:cs typeface="Times New Roman" pitchFamily="18" charset="0"/>
              </a:rPr>
              <a:t>TÌM THEO TỪ KHÓA	</a:t>
            </a:r>
            <a:endParaRPr lang="en-US" sz="1600">
              <a:latin typeface="Times New Roman" pitchFamily="18" charset="0"/>
              <a:cs typeface="Times New Roman" pitchFamily="18" charset="0"/>
            </a:endParaRPr>
          </a:p>
          <a:p>
            <a:pPr lvl="1">
              <a:spcBef>
                <a:spcPts val="600"/>
              </a:spcBef>
              <a:spcAft>
                <a:spcPts val="600"/>
              </a:spcAft>
            </a:pPr>
            <a:r>
              <a:rPr lang="en-US" b="1">
                <a:latin typeface="Times New Roman" pitchFamily="18" charset="0"/>
                <a:cs typeface="Times New Roman" pitchFamily="18" charset="0"/>
              </a:rPr>
              <a:t>Mục đích	</a:t>
            </a:r>
            <a:endParaRPr lang="en-US" sz="2400">
              <a:latin typeface="Times New Roman" pitchFamily="18" charset="0"/>
              <a:cs typeface="Times New Roman" pitchFamily="18" charset="0"/>
            </a:endParaRPr>
          </a:p>
          <a:p>
            <a:pPr lvl="1">
              <a:spcBef>
                <a:spcPts val="600"/>
              </a:spcBef>
              <a:spcAft>
                <a:spcPts val="600"/>
              </a:spcAft>
            </a:pPr>
            <a:r>
              <a:rPr lang="en-US" b="1">
                <a:latin typeface="Times New Roman" pitchFamily="18" charset="0"/>
                <a:cs typeface="Times New Roman" pitchFamily="18" charset="0"/>
              </a:rPr>
              <a:t>Cách thực hiện	</a:t>
            </a:r>
            <a:endParaRPr lang="en-US" sz="2400">
              <a:latin typeface="Times New Roman" pitchFamily="18" charset="0"/>
              <a:cs typeface="Times New Roman" pitchFamily="18" charset="0"/>
            </a:endParaRPr>
          </a:p>
          <a:p>
            <a:pPr lvl="0">
              <a:spcBef>
                <a:spcPts val="600"/>
              </a:spcBef>
              <a:spcAft>
                <a:spcPts val="600"/>
              </a:spcAft>
            </a:pPr>
            <a:r>
              <a:rPr lang="en-US" b="1">
                <a:latin typeface="Times New Roman" pitchFamily="18" charset="0"/>
                <a:cs typeface="Times New Roman" pitchFamily="18" charset="0"/>
              </a:rPr>
              <a:t>TÌM KIẾM CHUYÊN GIA	</a:t>
            </a:r>
            <a:endParaRPr lang="en-US" sz="1600">
              <a:latin typeface="Times New Roman" pitchFamily="18" charset="0"/>
              <a:cs typeface="Times New Roman" pitchFamily="18" charset="0"/>
            </a:endParaRPr>
          </a:p>
          <a:p>
            <a:pPr lvl="1">
              <a:spcBef>
                <a:spcPts val="600"/>
              </a:spcBef>
              <a:spcAft>
                <a:spcPts val="600"/>
              </a:spcAft>
            </a:pPr>
            <a:r>
              <a:rPr lang="en-US" b="1">
                <a:latin typeface="Times New Roman" pitchFamily="18" charset="0"/>
                <a:cs typeface="Times New Roman" pitchFamily="18" charset="0"/>
              </a:rPr>
              <a:t>Mục đích	</a:t>
            </a:r>
            <a:endParaRPr lang="en-US" sz="2400">
              <a:latin typeface="Times New Roman" pitchFamily="18" charset="0"/>
              <a:cs typeface="Times New Roman" pitchFamily="18" charset="0"/>
            </a:endParaRPr>
          </a:p>
          <a:p>
            <a:pPr lvl="1">
              <a:spcBef>
                <a:spcPts val="600"/>
              </a:spcBef>
              <a:spcAft>
                <a:spcPts val="600"/>
              </a:spcAft>
            </a:pPr>
            <a:r>
              <a:rPr lang="en-US" b="1">
                <a:latin typeface="Times New Roman" pitchFamily="18" charset="0"/>
                <a:cs typeface="Times New Roman" pitchFamily="18" charset="0"/>
              </a:rPr>
              <a:t>Cách thực hiện	</a:t>
            </a:r>
            <a:endParaRPr lang="en-US" sz="2400">
              <a:latin typeface="Times New Roman" pitchFamily="18" charset="0"/>
              <a:cs typeface="Times New Roman" pitchFamily="18" charset="0"/>
            </a:endParaRPr>
          </a:p>
          <a:p>
            <a:pPr lvl="0">
              <a:spcBef>
                <a:spcPts val="600"/>
              </a:spcBef>
              <a:spcAft>
                <a:spcPts val="600"/>
              </a:spcAft>
            </a:pPr>
            <a:r>
              <a:rPr lang="en-US" b="1">
                <a:latin typeface="Times New Roman" pitchFamily="18" charset="0"/>
                <a:cs typeface="Times New Roman" pitchFamily="18" charset="0"/>
              </a:rPr>
              <a:t>TÌM KIẾM TOÀN VĂN	</a:t>
            </a:r>
            <a:endParaRPr lang="en-US" sz="1600">
              <a:latin typeface="Times New Roman" pitchFamily="18" charset="0"/>
              <a:cs typeface="Times New Roman" pitchFamily="18" charset="0"/>
            </a:endParaRPr>
          </a:p>
          <a:p>
            <a:pPr lvl="1">
              <a:spcBef>
                <a:spcPts val="600"/>
              </a:spcBef>
              <a:spcAft>
                <a:spcPts val="600"/>
              </a:spcAft>
            </a:pPr>
            <a:r>
              <a:rPr lang="en-US" b="1">
                <a:latin typeface="Times New Roman" pitchFamily="18" charset="0"/>
                <a:cs typeface="Times New Roman" pitchFamily="18" charset="0"/>
              </a:rPr>
              <a:t>Giới thiệu	</a:t>
            </a:r>
            <a:endParaRPr lang="en-US" sz="2400">
              <a:latin typeface="Times New Roman" pitchFamily="18" charset="0"/>
              <a:cs typeface="Times New Roman" pitchFamily="18" charset="0"/>
            </a:endParaRPr>
          </a:p>
          <a:p>
            <a:pPr lvl="1">
              <a:spcBef>
                <a:spcPts val="600"/>
              </a:spcBef>
              <a:spcAft>
                <a:spcPts val="600"/>
              </a:spcAft>
            </a:pPr>
            <a:r>
              <a:rPr lang="en-US" b="1">
                <a:latin typeface="Times New Roman" pitchFamily="18" charset="0"/>
                <a:cs typeface="Times New Roman" pitchFamily="18" charset="0"/>
              </a:rPr>
              <a:t>Thực hiện một tìm kiếm	</a:t>
            </a:r>
            <a:endParaRPr lang="en-US" sz="2400">
              <a:latin typeface="Times New Roman" pitchFamily="18" charset="0"/>
              <a:cs typeface="Times New Roman" pitchFamily="18" charset="0"/>
            </a:endParaRPr>
          </a:p>
          <a:p>
            <a:r>
              <a:rPr lang="en-US" b="1">
                <a:latin typeface="Times New Roman" pitchFamily="18" charset="0"/>
                <a:cs typeface="Times New Roman" pitchFamily="18" charset="0"/>
              </a:rPr>
              <a:t> </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4158831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32177"/>
            <a:ext cx="8280920" cy="6740307"/>
          </a:xfrm>
          <a:prstGeom prst="rect">
            <a:avLst/>
          </a:prstGeom>
        </p:spPr>
        <p:txBody>
          <a:bodyPr wrap="square">
            <a:spAutoFit/>
          </a:bodyPr>
          <a:lstStyle/>
          <a:p>
            <a:pPr lvl="0">
              <a:lnSpc>
                <a:spcPct val="200000"/>
              </a:lnSpc>
            </a:pPr>
            <a:r>
              <a:rPr lang="en-US" b="1" smtClean="0">
                <a:solidFill>
                  <a:schemeClr val="accent3"/>
                </a:solidFill>
                <a:latin typeface="Times New Roman" pitchFamily="18" charset="0"/>
                <a:cs typeface="Times New Roman" pitchFamily="18" charset="0"/>
              </a:rPr>
              <a:t>1. TÌM </a:t>
            </a:r>
            <a:r>
              <a:rPr lang="en-US" b="1" smtClean="0">
                <a:solidFill>
                  <a:schemeClr val="accent3"/>
                </a:solidFill>
                <a:latin typeface="Times New Roman" pitchFamily="18" charset="0"/>
                <a:cs typeface="Times New Roman" pitchFamily="18" charset="0"/>
              </a:rPr>
              <a:t>LƯỚT</a:t>
            </a:r>
            <a:endParaRPr lang="en-US" sz="1200">
              <a:solidFill>
                <a:schemeClr val="accent3"/>
              </a:solidFill>
              <a:latin typeface="Times New Roman" pitchFamily="18" charset="0"/>
              <a:cs typeface="Times New Roman" pitchFamily="18" charset="0"/>
            </a:endParaRPr>
          </a:p>
          <a:p>
            <a:pPr lvl="1">
              <a:lnSpc>
                <a:spcPct val="200000"/>
              </a:lnSpc>
            </a:pPr>
            <a:r>
              <a:rPr lang="en-US" b="1" smtClean="0">
                <a:solidFill>
                  <a:schemeClr val="accent3"/>
                </a:solidFill>
                <a:latin typeface="Times New Roman" pitchFamily="18" charset="0"/>
                <a:cs typeface="Times New Roman" pitchFamily="18" charset="0"/>
              </a:rPr>
              <a:t>1.1 Tổng </a:t>
            </a:r>
            <a:r>
              <a:rPr lang="en-US" b="1">
                <a:solidFill>
                  <a:schemeClr val="accent3"/>
                </a:solidFill>
                <a:latin typeface="Times New Roman" pitchFamily="18" charset="0"/>
                <a:cs typeface="Times New Roman" pitchFamily="18" charset="0"/>
              </a:rPr>
              <a:t>quan về tìm </a:t>
            </a:r>
            <a:r>
              <a:rPr lang="en-US" b="1" smtClean="0">
                <a:solidFill>
                  <a:schemeClr val="accent3"/>
                </a:solidFill>
                <a:latin typeface="Times New Roman" pitchFamily="18" charset="0"/>
                <a:cs typeface="Times New Roman" pitchFamily="18" charset="0"/>
              </a:rPr>
              <a:t>lướt</a:t>
            </a:r>
            <a:endParaRPr lang="en-US" sz="1400">
              <a:solidFill>
                <a:schemeClr val="accent3"/>
              </a:solidFill>
              <a:latin typeface="Times New Roman" pitchFamily="18" charset="0"/>
              <a:cs typeface="Times New Roman" pitchFamily="18" charset="0"/>
            </a:endParaRPr>
          </a:p>
          <a:p>
            <a:pPr>
              <a:lnSpc>
                <a:spcPct val="200000"/>
              </a:lnSpc>
              <a:tabLst>
                <a:tab pos="432000" algn="l"/>
              </a:tabLst>
            </a:pPr>
            <a:r>
              <a:rPr lang="en-US" smtClean="0">
                <a:latin typeface="Times New Roman" pitchFamily="18" charset="0"/>
                <a:cs typeface="Times New Roman" pitchFamily="18" charset="0"/>
              </a:rPr>
              <a:t>	Tìm </a:t>
            </a:r>
            <a:r>
              <a:rPr lang="en-US" smtClean="0">
                <a:latin typeface="Times New Roman" pitchFamily="18" charset="0"/>
                <a:cs typeface="Times New Roman" pitchFamily="18" charset="0"/>
              </a:rPr>
              <a:t>lướt </a:t>
            </a:r>
            <a:r>
              <a:rPr lang="en-US">
                <a:latin typeface="Times New Roman" pitchFamily="18" charset="0"/>
                <a:cs typeface="Times New Roman" pitchFamily="18" charset="0"/>
              </a:rPr>
              <a:t>là tìm theo các từ/cụm từ/ ký tự… theo trật tự vần chữ cái (dạng từ điển). Cách tìm lướt thường được sử dụng khi người tìm tin không nhớ thật chính xác từ khóa, từ chuẩn để tìm tin hoặc dùng trong trường hợp muốn tham khảo thêm các từ khóa, thuật ngữ khác để tìm tin cho phù hợp với mục đích tìm kiếm.</a:t>
            </a:r>
          </a:p>
          <a:p>
            <a:pPr lvl="1">
              <a:lnSpc>
                <a:spcPct val="200000"/>
              </a:lnSpc>
            </a:pPr>
            <a:r>
              <a:rPr lang="en-US" b="1" smtClean="0">
                <a:solidFill>
                  <a:schemeClr val="accent3"/>
                </a:solidFill>
                <a:latin typeface="Times New Roman" pitchFamily="18" charset="0"/>
                <a:cs typeface="Times New Roman" pitchFamily="18" charset="0"/>
              </a:rPr>
              <a:t>1.2 Các </a:t>
            </a:r>
            <a:r>
              <a:rPr lang="en-US" b="1">
                <a:solidFill>
                  <a:schemeClr val="accent3"/>
                </a:solidFill>
                <a:latin typeface="Times New Roman" pitchFamily="18" charset="0"/>
                <a:cs typeface="Times New Roman" pitchFamily="18" charset="0"/>
              </a:rPr>
              <a:t>trường tìm kiếm và chuỗi tìm kiếm</a:t>
            </a:r>
            <a:endParaRPr lang="en-US" sz="1400">
              <a:solidFill>
                <a:schemeClr val="accent3"/>
              </a:solidFill>
              <a:latin typeface="Times New Roman" pitchFamily="18" charset="0"/>
              <a:cs typeface="Times New Roman" pitchFamily="18" charset="0"/>
            </a:endParaRPr>
          </a:p>
          <a:p>
            <a:pPr>
              <a:lnSpc>
                <a:spcPct val="200000"/>
              </a:lnSpc>
              <a:tabLst>
                <a:tab pos="432000" algn="l"/>
              </a:tabLst>
            </a:pPr>
            <a:r>
              <a:rPr lang="en-US" smtClean="0">
                <a:latin typeface="Times New Roman" pitchFamily="18" charset="0"/>
                <a:cs typeface="Times New Roman" pitchFamily="18" charset="0"/>
              </a:rPr>
              <a:t>	Các </a:t>
            </a:r>
            <a:r>
              <a:rPr lang="en-US">
                <a:latin typeface="Times New Roman" pitchFamily="18" charset="0"/>
                <a:cs typeface="Times New Roman" pitchFamily="18" charset="0"/>
              </a:rPr>
              <a:t>trường tìm kiếm: có thể lựa chọn như sau: </a:t>
            </a:r>
            <a:r>
              <a:rPr lang="en-US" b="1" i="1">
                <a:latin typeface="Times New Roman" pitchFamily="18" charset="0"/>
                <a:cs typeface="Times New Roman" pitchFamily="18" charset="0"/>
              </a:rPr>
              <a:t>Tác giả, Tiêu đề, Chủ đề, Ký hiệu PL/XG, Môn học</a:t>
            </a:r>
            <a:endParaRPr lang="en-US" sz="1400">
              <a:latin typeface="Times New Roman" pitchFamily="18" charset="0"/>
              <a:cs typeface="Times New Roman" pitchFamily="18" charset="0"/>
            </a:endParaRPr>
          </a:p>
          <a:p>
            <a:pPr>
              <a:lnSpc>
                <a:spcPct val="200000"/>
              </a:lnSpc>
            </a:pPr>
            <a:r>
              <a:rPr lang="en-US">
                <a:latin typeface="Times New Roman" pitchFamily="18" charset="0"/>
                <a:cs typeface="Times New Roman" pitchFamily="18" charset="0"/>
              </a:rPr>
              <a:t>Chuỗi tìm kiếm: là một từ, một ký tự hoặc cụm từ bao gồm chữ, số hoặc cả chữ và số.</a:t>
            </a:r>
          </a:p>
          <a:p>
            <a:pPr lvl="1">
              <a:lnSpc>
                <a:spcPct val="200000"/>
              </a:lnSpc>
            </a:pPr>
            <a:r>
              <a:rPr lang="en-US" b="1" smtClean="0">
                <a:solidFill>
                  <a:schemeClr val="accent3"/>
                </a:solidFill>
                <a:latin typeface="Times New Roman" pitchFamily="18" charset="0"/>
                <a:cs typeface="Times New Roman" pitchFamily="18" charset="0"/>
              </a:rPr>
              <a:t>1.3 Thực </a:t>
            </a:r>
            <a:r>
              <a:rPr lang="en-US" b="1">
                <a:solidFill>
                  <a:schemeClr val="accent3"/>
                </a:solidFill>
                <a:latin typeface="Times New Roman" pitchFamily="18" charset="0"/>
                <a:cs typeface="Times New Roman" pitchFamily="18" charset="0"/>
              </a:rPr>
              <a:t>hiện một tìm kiếm</a:t>
            </a:r>
            <a:endParaRPr lang="en-US" sz="1400">
              <a:solidFill>
                <a:schemeClr val="accent3"/>
              </a:solidFill>
              <a:latin typeface="Times New Roman" pitchFamily="18" charset="0"/>
              <a:cs typeface="Times New Roman" pitchFamily="18" charset="0"/>
            </a:endParaRPr>
          </a:p>
          <a:p>
            <a:pPr>
              <a:lnSpc>
                <a:spcPct val="200000"/>
              </a:lnSpc>
            </a:pPr>
            <a:r>
              <a:rPr lang="en-US">
                <a:latin typeface="Times New Roman" pitchFamily="18" charset="0"/>
                <a:cs typeface="Times New Roman" pitchFamily="18" charset="0"/>
              </a:rPr>
              <a:t>Để thực hiện một tìm kiếm bạn thực hiện các bước sau:</a:t>
            </a:r>
          </a:p>
        </p:txBody>
      </p:sp>
    </p:spTree>
    <p:extLst>
      <p:ext uri="{BB962C8B-B14F-4D97-AF65-F5344CB8AC3E}">
        <p14:creationId xmlns:p14="http://schemas.microsoft.com/office/powerpoint/2010/main" val="1578281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404664"/>
            <a:ext cx="7632848" cy="1754326"/>
          </a:xfrm>
          <a:prstGeom prst="rect">
            <a:avLst/>
          </a:prstGeom>
        </p:spPr>
        <p:txBody>
          <a:bodyPr wrap="square">
            <a:spAutoFit/>
          </a:bodyPr>
          <a:lstStyle/>
          <a:p>
            <a:r>
              <a:rPr lang="en-US" smtClean="0">
                <a:latin typeface="Times New Roman" pitchFamily="18" charset="0"/>
                <a:cs typeface="Times New Roman" pitchFamily="18" charset="0"/>
              </a:rPr>
              <a:t>Địa chỉ trang web: 			</a:t>
            </a:r>
            <a:r>
              <a:rPr lang="en-US" u="sng" smtClean="0">
                <a:solidFill>
                  <a:srgbClr val="00B050"/>
                </a:solidFill>
                <a:latin typeface="Times New Roman" pitchFamily="18" charset="0"/>
                <a:cs typeface="Times New Roman" pitchFamily="18" charset="0"/>
              </a:rPr>
              <a:t>thuvien.vinhuni.edu.vn</a:t>
            </a:r>
          </a:p>
          <a:p>
            <a:r>
              <a:rPr lang="en-US">
                <a:latin typeface="Times New Roman" pitchFamily="18" charset="0"/>
                <a:cs typeface="Times New Roman" pitchFamily="18" charset="0"/>
              </a:rPr>
              <a:t>Để thực hiện một tìm kiếm bạn thực hiện các bước sau:</a:t>
            </a:r>
          </a:p>
          <a:p>
            <a:r>
              <a:rPr lang="en-US">
                <a:latin typeface="Times New Roman" pitchFamily="18" charset="0"/>
                <a:cs typeface="Times New Roman" pitchFamily="18" charset="0"/>
              </a:rPr>
              <a:t> </a:t>
            </a:r>
          </a:p>
          <a:p>
            <a:r>
              <a:rPr lang="en-US">
                <a:latin typeface="Times New Roman" pitchFamily="18" charset="0"/>
                <a:cs typeface="Times New Roman" pitchFamily="18" charset="0"/>
              </a:rPr>
              <a:t>Từ thanh Menu chọn </a:t>
            </a:r>
            <a:r>
              <a:rPr lang="en-US" b="1" smtClean="0">
                <a:latin typeface="Times New Roman" pitchFamily="18" charset="0"/>
                <a:cs typeface="Times New Roman" pitchFamily="18" charset="0"/>
              </a:rPr>
              <a:t>Tra cứu</a:t>
            </a:r>
            <a:r>
              <a:rPr lang="en-US" smtClean="0">
                <a:latin typeface="Times New Roman" pitchFamily="18" charset="0"/>
                <a:cs typeface="Times New Roman" pitchFamily="18" charset="0"/>
              </a:rPr>
              <a:t>→ </a:t>
            </a:r>
            <a:r>
              <a:rPr lang="en-US" b="1">
                <a:latin typeface="Times New Roman" pitchFamily="18" charset="0"/>
                <a:cs typeface="Times New Roman" pitchFamily="18" charset="0"/>
              </a:rPr>
              <a:t>Tìm lướt</a:t>
            </a:r>
            <a:r>
              <a:rPr lang="en-US" smtClean="0">
                <a:latin typeface="Times New Roman" pitchFamily="18" charset="0"/>
                <a:cs typeface="Times New Roman" pitchFamily="18" charset="0"/>
              </a:rPr>
              <a:t>, </a:t>
            </a:r>
            <a:r>
              <a:rPr lang="en-US">
                <a:latin typeface="Times New Roman" pitchFamily="18" charset="0"/>
                <a:cs typeface="Times New Roman" pitchFamily="18" charset="0"/>
              </a:rPr>
              <a:t>giao diện tìm lướt của KIPOSWEB hiển thị như sau:</a:t>
            </a:r>
          </a:p>
          <a:p>
            <a:endParaRPr lang="en-US" u="sng" smtClean="0">
              <a:solidFill>
                <a:srgbClr val="00B050"/>
              </a:solidFill>
              <a:latin typeface="Times New Roman" pitchFamily="18" charset="0"/>
              <a:cs typeface="Times New Roman" pitchFamily="18" charset="0"/>
            </a:endParaRPr>
          </a:p>
        </p:txBody>
      </p:sp>
      <p:pic>
        <p:nvPicPr>
          <p:cNvPr id="1026" name="Picture 2" descr="C:\Users\Administrator\Desktop\tìm lươ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988840"/>
            <a:ext cx="7632848" cy="201622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83568" y="4261560"/>
            <a:ext cx="7632848" cy="1477328"/>
          </a:xfrm>
          <a:prstGeom prst="rect">
            <a:avLst/>
          </a:prstGeom>
        </p:spPr>
        <p:txBody>
          <a:bodyPr wrap="square">
            <a:spAutoFit/>
          </a:bodyPr>
          <a:lstStyle/>
          <a:p>
            <a:pPr lvl="2">
              <a:tabLst>
                <a:tab pos="360000" algn="l"/>
                <a:tab pos="432000" algn="l"/>
              </a:tabLst>
            </a:pPr>
            <a:r>
              <a:rPr lang="en-US">
                <a:latin typeface="Times New Roman" pitchFamily="18" charset="0"/>
                <a:cs typeface="Times New Roman" pitchFamily="18" charset="0"/>
              </a:rPr>
              <a:t>- Nhập từ/ cụm từ vào ô tìm nhanh.</a:t>
            </a:r>
          </a:p>
          <a:p>
            <a:pPr lvl="2">
              <a:tabLst>
                <a:tab pos="432000" algn="l"/>
              </a:tabLst>
            </a:pPr>
            <a:r>
              <a:rPr lang="en-US">
                <a:latin typeface="Times New Roman" pitchFamily="18" charset="0"/>
                <a:cs typeface="Times New Roman" pitchFamily="18" charset="0"/>
              </a:rPr>
              <a:t>- Bộ sưu tập : Giới hạn phạm vi tìm kiếm trong bộ sưu tập được chọn</a:t>
            </a:r>
          </a:p>
          <a:p>
            <a:pPr lvl="2">
              <a:tabLst>
                <a:tab pos="432000" algn="l"/>
              </a:tabLst>
            </a:pPr>
            <a:r>
              <a:rPr lang="en-US">
                <a:latin typeface="Times New Roman" pitchFamily="18" charset="0"/>
                <a:cs typeface="Times New Roman" pitchFamily="18" charset="0"/>
              </a:rPr>
              <a:t>- Từ giao diện tìm kiếm trên chọn trường cần tìm, kích chuột vào Options  được liệt kê trên giao diện để lựa chọn trường tìm tin: Tác giả, Tiêu đề, Chủ đề, Ký hiệu PL/XG, Môn học.</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4131809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332656"/>
            <a:ext cx="7704856" cy="1692771"/>
          </a:xfrm>
          <a:prstGeom prst="rect">
            <a:avLst/>
          </a:prstGeom>
        </p:spPr>
        <p:txBody>
          <a:bodyPr wrap="square">
            <a:spAutoFit/>
          </a:bodyPr>
          <a:lstStyle/>
          <a:p>
            <a:pPr lvl="2">
              <a:tabLst>
                <a:tab pos="432000" algn="l"/>
              </a:tabLst>
            </a:pPr>
            <a:r>
              <a:rPr lang="en-US" smtClean="0">
                <a:latin typeface="Times New Roman" pitchFamily="18" charset="0"/>
                <a:cs typeface="Times New Roman" pitchFamily="18" charset="0"/>
              </a:rPr>
              <a:t>- Người </a:t>
            </a:r>
            <a:r>
              <a:rPr lang="en-US">
                <a:latin typeface="Times New Roman" pitchFamily="18" charset="0"/>
                <a:cs typeface="Times New Roman" pitchFamily="18" charset="0"/>
              </a:rPr>
              <a:t>dùng có thể trỏ chuột vào dấu ? để có được trợ giúp và truy vấn tìm kiếm tối ưu.</a:t>
            </a:r>
          </a:p>
          <a:p>
            <a:pPr lvl="2">
              <a:tabLst>
                <a:tab pos="432000" algn="l"/>
              </a:tabLst>
            </a:pPr>
            <a:r>
              <a:rPr lang="en-US" smtClean="0">
                <a:latin typeface="Times New Roman" pitchFamily="18" charset="0"/>
                <a:cs typeface="Times New Roman" pitchFamily="18" charset="0"/>
              </a:rPr>
              <a:t>- </a:t>
            </a:r>
            <a:r>
              <a:rPr lang="en-US" smtClean="0">
                <a:latin typeface="Times New Roman" pitchFamily="18" charset="0"/>
                <a:cs typeface="Times New Roman" pitchFamily="18" charset="0"/>
              </a:rPr>
              <a:t>Sau </a:t>
            </a:r>
            <a:r>
              <a:rPr lang="en-US">
                <a:latin typeface="Times New Roman" pitchFamily="18" charset="0"/>
                <a:cs typeface="Times New Roman" pitchFamily="18" charset="0"/>
              </a:rPr>
              <a:t>khi nhập và lựa chọn trường cần tìm kiếm xong kích chuột vào nút </a:t>
            </a:r>
            <a:r>
              <a:rPr lang="en-US" i="1">
                <a:latin typeface="Times New Roman" pitchFamily="18" charset="0"/>
                <a:cs typeface="Times New Roman" pitchFamily="18" charset="0"/>
              </a:rPr>
              <a:t>Tìm Kiếm</a:t>
            </a:r>
            <a:r>
              <a:rPr lang="en-US" b="1" smtClean="0">
                <a:latin typeface="Times New Roman" pitchFamily="18" charset="0"/>
                <a:cs typeface="Times New Roman" pitchFamily="18" charset="0"/>
              </a:rPr>
              <a:t>.</a:t>
            </a:r>
          </a:p>
          <a:p>
            <a:pPr lvl="2"/>
            <a:r>
              <a:rPr lang="en-US" b="1">
                <a:solidFill>
                  <a:schemeClr val="accent3"/>
                </a:solidFill>
                <a:latin typeface="Times New Roman" pitchFamily="18" charset="0"/>
                <a:cs typeface="Times New Roman" pitchFamily="18" charset="0"/>
              </a:rPr>
              <a:t>1.4 Hiển thị danh sách tìm </a:t>
            </a:r>
            <a:r>
              <a:rPr lang="en-US" b="1" smtClean="0">
                <a:solidFill>
                  <a:schemeClr val="accent3"/>
                </a:solidFill>
                <a:latin typeface="Times New Roman" pitchFamily="18" charset="0"/>
                <a:cs typeface="Times New Roman" pitchFamily="18" charset="0"/>
              </a:rPr>
              <a:t>lướt</a:t>
            </a:r>
            <a:endParaRPr lang="en-US">
              <a:solidFill>
                <a:schemeClr val="accent3"/>
              </a:solidFill>
              <a:latin typeface="Times New Roman" pitchFamily="18" charset="0"/>
              <a:cs typeface="Times New Roman" pitchFamily="18" charset="0"/>
            </a:endParaRPr>
          </a:p>
          <a:p>
            <a:pPr lvl="2"/>
            <a:endParaRPr lang="en-US" sz="1400"/>
          </a:p>
        </p:txBody>
      </p:sp>
      <p:sp>
        <p:nvSpPr>
          <p:cNvPr id="6" name="Rectangle 5"/>
          <p:cNvSpPr/>
          <p:nvPr/>
        </p:nvSpPr>
        <p:spPr>
          <a:xfrm>
            <a:off x="2843808" y="5404574"/>
            <a:ext cx="3803349" cy="369332"/>
          </a:xfrm>
          <a:prstGeom prst="rect">
            <a:avLst/>
          </a:prstGeom>
        </p:spPr>
        <p:txBody>
          <a:bodyPr wrap="none">
            <a:spAutoFit/>
          </a:bodyPr>
          <a:lstStyle/>
          <a:p>
            <a:r>
              <a:rPr lang="en-US" i="1"/>
              <a:t>(Hình 1.1 Giao diện kết quả tìm nhanh)</a:t>
            </a:r>
            <a:endParaRPr lang="en-US"/>
          </a:p>
        </p:txBody>
      </p:sp>
      <p:pic>
        <p:nvPicPr>
          <p:cNvPr id="13" name="Picture 12"/>
          <p:cNvPicPr/>
          <p:nvPr/>
        </p:nvPicPr>
        <p:blipFill>
          <a:blip r:embed="rId2">
            <a:extLst>
              <a:ext uri="{28A0092B-C50C-407E-A947-70E740481C1C}">
                <a14:useLocalDpi xmlns:a14="http://schemas.microsoft.com/office/drawing/2010/main" val="0"/>
              </a:ext>
            </a:extLst>
          </a:blip>
          <a:srcRect/>
          <a:stretch>
            <a:fillRect/>
          </a:stretch>
        </p:blipFill>
        <p:spPr bwMode="auto">
          <a:xfrm>
            <a:off x="1907704" y="2229484"/>
            <a:ext cx="6120679" cy="2711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3961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197346"/>
            <a:ext cx="7920880" cy="6851106"/>
          </a:xfrm>
          <a:prstGeom prst="rect">
            <a:avLst/>
          </a:prstGeom>
        </p:spPr>
        <p:txBody>
          <a:bodyPr wrap="square">
            <a:spAutoFit/>
          </a:bodyPr>
          <a:lstStyle/>
          <a:p>
            <a:pPr lvl="2">
              <a:lnSpc>
                <a:spcPct val="120000"/>
              </a:lnSpc>
            </a:pPr>
            <a:r>
              <a:rPr lang="en-US" smtClean="0">
                <a:latin typeface="Times New Roman" pitchFamily="18" charset="0"/>
                <a:cs typeface="Times New Roman" pitchFamily="18" charset="0"/>
              </a:rPr>
              <a:t>- </a:t>
            </a:r>
            <a:r>
              <a:rPr lang="en-US" smtClean="0">
                <a:latin typeface="Times New Roman" pitchFamily="18" charset="0"/>
                <a:cs typeface="Times New Roman" pitchFamily="18" charset="0"/>
              </a:rPr>
              <a:t>Một </a:t>
            </a:r>
            <a:r>
              <a:rPr lang="en-US">
                <a:latin typeface="Times New Roman" pitchFamily="18" charset="0"/>
                <a:cs typeface="Times New Roman" pitchFamily="18" charset="0"/>
              </a:rPr>
              <a:t>danh sách kết quả sẽ hiển thị. Danh sách kết quả tìm thấy sẽ được phân thành nhiều trang để hiển thị. Để xem các trang kết quả khác người sử dụng chọn các nút mũi tên tương ứng theo hướng phải (trang sau) hoặc trái (trang trước).</a:t>
            </a:r>
          </a:p>
          <a:p>
            <a:pPr lvl="2"/>
            <a:r>
              <a:rPr lang="en-US" smtClean="0">
                <a:latin typeface="Times New Roman" pitchFamily="18" charset="0"/>
                <a:cs typeface="Times New Roman" pitchFamily="18" charset="0"/>
              </a:rPr>
              <a:t> </a:t>
            </a:r>
            <a:r>
              <a:rPr lang="en-US" smtClean="0">
                <a:latin typeface="Times New Roman" pitchFamily="18" charset="0"/>
                <a:cs typeface="Times New Roman" pitchFamily="18" charset="0"/>
              </a:rPr>
              <a:t>- </a:t>
            </a:r>
            <a:r>
              <a:rPr lang="en-US">
                <a:latin typeface="Times New Roman" pitchFamily="18" charset="0"/>
                <a:cs typeface="Times New Roman" pitchFamily="18" charset="0"/>
              </a:rPr>
              <a:t>Kích chuột vào dòng kết quả được tìm thấy để thực hiện một tìm kiếm trong giới hạn vừa tìm thấy này. Một danh sách kết quả tìm thấy sẽ hiển thị.</a:t>
            </a:r>
          </a:p>
          <a:p>
            <a:pPr lvl="2">
              <a:lnSpc>
                <a:spcPct val="120000"/>
              </a:lnSpc>
            </a:pPr>
            <a:r>
              <a:rPr lang="en-US" smtClean="0">
                <a:latin typeface="Times New Roman" pitchFamily="18" charset="0"/>
                <a:cs typeface="Times New Roman" pitchFamily="18" charset="0"/>
              </a:rPr>
              <a:t>- </a:t>
            </a:r>
            <a:r>
              <a:rPr lang="en-US" smtClean="0">
                <a:latin typeface="Times New Roman" pitchFamily="18" charset="0"/>
                <a:cs typeface="Times New Roman" pitchFamily="18" charset="0"/>
              </a:rPr>
              <a:t>Kích </a:t>
            </a:r>
            <a:r>
              <a:rPr lang="en-US">
                <a:latin typeface="Times New Roman" pitchFamily="18" charset="0"/>
                <a:cs typeface="Times New Roman" pitchFamily="18" charset="0"/>
              </a:rPr>
              <a:t>chuột vào Chi tiết để xem Thông tin đầy đủ hơn về đầu mục này.</a:t>
            </a:r>
          </a:p>
          <a:p>
            <a:pPr lvl="2">
              <a:lnSpc>
                <a:spcPct val="120000"/>
              </a:lnSpc>
            </a:pPr>
            <a:r>
              <a:rPr lang="en-US" smtClean="0">
                <a:latin typeface="Times New Roman" pitchFamily="18" charset="0"/>
                <a:cs typeface="Times New Roman" pitchFamily="18" charset="0"/>
              </a:rPr>
              <a:t>- Thông </a:t>
            </a:r>
            <a:r>
              <a:rPr lang="en-US">
                <a:latin typeface="Times New Roman" pitchFamily="18" charset="0"/>
                <a:cs typeface="Times New Roman" pitchFamily="18" charset="0"/>
              </a:rPr>
              <a:t>tin chi tiết thư mục và đầu mục của tài liệu được hiển thị.</a:t>
            </a:r>
          </a:p>
          <a:p>
            <a:pPr>
              <a:lnSpc>
                <a:spcPct val="120000"/>
              </a:lnSpc>
            </a:pPr>
            <a:r>
              <a:rPr lang="en-US">
                <a:latin typeface="Times New Roman" pitchFamily="18" charset="0"/>
                <a:cs typeface="Times New Roman" pitchFamily="18" charset="0"/>
              </a:rPr>
              <a:t> </a:t>
            </a:r>
            <a:r>
              <a:rPr lang="en-US" b="1" smtClean="0">
                <a:solidFill>
                  <a:schemeClr val="accent3"/>
                </a:solidFill>
                <a:latin typeface="Times New Roman" pitchFamily="18" charset="0"/>
                <a:cs typeface="Times New Roman" pitchFamily="18" charset="0"/>
              </a:rPr>
              <a:t>2. TÌM </a:t>
            </a:r>
            <a:r>
              <a:rPr lang="en-US" b="1">
                <a:solidFill>
                  <a:schemeClr val="accent3"/>
                </a:solidFill>
                <a:latin typeface="Times New Roman" pitchFamily="18" charset="0"/>
                <a:cs typeface="Times New Roman" pitchFamily="18" charset="0"/>
              </a:rPr>
              <a:t>THEO TỪ KHÓA</a:t>
            </a:r>
            <a:endParaRPr lang="en-US">
              <a:solidFill>
                <a:schemeClr val="accent3"/>
              </a:solidFill>
              <a:latin typeface="Times New Roman" pitchFamily="18" charset="0"/>
              <a:cs typeface="Times New Roman" pitchFamily="18" charset="0"/>
            </a:endParaRPr>
          </a:p>
          <a:p>
            <a:pPr lvl="1">
              <a:lnSpc>
                <a:spcPct val="120000"/>
              </a:lnSpc>
            </a:pPr>
            <a:r>
              <a:rPr lang="en-US" b="1" smtClean="0">
                <a:solidFill>
                  <a:schemeClr val="accent3"/>
                </a:solidFill>
                <a:latin typeface="Times New Roman" pitchFamily="18" charset="0"/>
                <a:cs typeface="Times New Roman" pitchFamily="18" charset="0"/>
              </a:rPr>
              <a:t>2.1 Mục </a:t>
            </a:r>
            <a:r>
              <a:rPr lang="en-US" b="1">
                <a:solidFill>
                  <a:schemeClr val="accent3"/>
                </a:solidFill>
                <a:latin typeface="Times New Roman" pitchFamily="18" charset="0"/>
                <a:cs typeface="Times New Roman" pitchFamily="18" charset="0"/>
              </a:rPr>
              <a:t>đích</a:t>
            </a:r>
            <a:endParaRPr lang="en-US">
              <a:solidFill>
                <a:schemeClr val="accent3"/>
              </a:solidFill>
              <a:latin typeface="Times New Roman" pitchFamily="18" charset="0"/>
              <a:cs typeface="Times New Roman" pitchFamily="18" charset="0"/>
            </a:endParaRPr>
          </a:p>
          <a:p>
            <a:pPr>
              <a:lnSpc>
                <a:spcPct val="120000"/>
              </a:lnSpc>
            </a:pPr>
            <a:r>
              <a:rPr lang="en-US" smtClean="0">
                <a:latin typeface="Times New Roman" pitchFamily="18" charset="0"/>
                <a:cs typeface="Times New Roman" pitchFamily="18" charset="0"/>
              </a:rPr>
              <a:t>	Cho </a:t>
            </a:r>
            <a:r>
              <a:rPr lang="en-US">
                <a:latin typeface="Times New Roman" pitchFamily="18" charset="0"/>
                <a:cs typeface="Times New Roman" pitchFamily="18" charset="0"/>
              </a:rPr>
              <a:t>phép người dùng có thể tìm tài liệu bằng cách gõ vào các mẫu tìm các từ khoá. Từ khóa có thể là bất kỳ một từ nào trong các trường Tác giả, Tiêu đề, Chủ đề, Môn học, Năm xb, Điểm truy cập chính,Tóm tắt, Mọi trường. Phương pháp tìm kiếm này cho phép người dùng có thể kết hợp các từ khóa với nhau bằng các toán tử cũng như hạn chế phạm vi tìm kiếm bằng các ký tự đại diện.</a:t>
            </a:r>
          </a:p>
          <a:p>
            <a:pPr>
              <a:lnSpc>
                <a:spcPct val="120000"/>
              </a:lnSpc>
            </a:pPr>
            <a:r>
              <a:rPr lang="en-US">
                <a:latin typeface="Times New Roman" pitchFamily="18" charset="0"/>
                <a:cs typeface="Times New Roman" pitchFamily="18" charset="0"/>
              </a:rPr>
              <a:t>Ngoài ra, người dùng có thể quy định dạng h</a:t>
            </a:r>
            <a:r>
              <a:rPr lang="en-US"/>
              <a:t>iển thị của kết quả tìm kiếm tùy theo những thông tin muốn thu nhận được</a:t>
            </a:r>
            <a:r>
              <a:rPr lang="en-US" smtClean="0"/>
              <a:t>.</a:t>
            </a:r>
          </a:p>
          <a:p>
            <a:pPr lvl="1">
              <a:lnSpc>
                <a:spcPct val="120000"/>
              </a:lnSpc>
            </a:pPr>
            <a:endParaRPr lang="en-US" smtClean="0">
              <a:latin typeface="Times New Roman" pitchFamily="18" charset="0"/>
              <a:cs typeface="Times New Roman" pitchFamily="18" charset="0"/>
            </a:endParaRPr>
          </a:p>
          <a:p>
            <a:pPr>
              <a:lnSpc>
                <a:spcPct val="120000"/>
              </a:lnSpc>
            </a:pPr>
            <a:r>
              <a:rPr lang="en-US"/>
              <a:t> </a:t>
            </a:r>
            <a:endParaRPr lang="en-US" sz="3200"/>
          </a:p>
          <a:p>
            <a:endParaRPr lang="en-US"/>
          </a:p>
        </p:txBody>
      </p:sp>
    </p:spTree>
    <p:extLst>
      <p:ext uri="{BB962C8B-B14F-4D97-AF65-F5344CB8AC3E}">
        <p14:creationId xmlns:p14="http://schemas.microsoft.com/office/powerpoint/2010/main" val="4024119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611294"/>
            <a:ext cx="6480720" cy="118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2305860" y="2801284"/>
            <a:ext cx="4572000" cy="646331"/>
          </a:xfrm>
          <a:prstGeom prst="rect">
            <a:avLst/>
          </a:prstGeom>
        </p:spPr>
        <p:txBody>
          <a:bodyPr>
            <a:spAutoFit/>
          </a:bodyPr>
          <a:lstStyle/>
          <a:p>
            <a:r>
              <a:rPr lang="en-US" i="1">
                <a:latin typeface="Times New Roman" pitchFamily="18" charset="0"/>
                <a:cs typeface="Times New Roman" pitchFamily="18" charset="0"/>
              </a:rPr>
              <a:t>(Hình 2.1: Giao diện tìm kiếm theo từ khóa)</a:t>
            </a:r>
            <a:endParaRPr lang="en-US">
              <a:latin typeface="Times New Roman" pitchFamily="18" charset="0"/>
              <a:cs typeface="Times New Roman" pitchFamily="18" charset="0"/>
            </a:endParaRPr>
          </a:p>
          <a:p>
            <a:r>
              <a:rPr lang="en-US" i="1"/>
              <a:t> </a:t>
            </a:r>
            <a:endParaRPr lang="en-US"/>
          </a:p>
        </p:txBody>
      </p:sp>
      <p:sp>
        <p:nvSpPr>
          <p:cNvPr id="13" name="Rectangle 12"/>
          <p:cNvSpPr/>
          <p:nvPr/>
        </p:nvSpPr>
        <p:spPr>
          <a:xfrm>
            <a:off x="793273" y="2924944"/>
            <a:ext cx="7920880" cy="3970318"/>
          </a:xfrm>
          <a:prstGeom prst="rect">
            <a:avLst/>
          </a:prstGeom>
        </p:spPr>
        <p:txBody>
          <a:bodyPr wrap="square">
            <a:spAutoFit/>
          </a:bodyPr>
          <a:lstStyle/>
          <a:p>
            <a:endParaRPr lang="en-US" smtClean="0">
              <a:latin typeface="Times New Roman" pitchFamily="18" charset="0"/>
              <a:cs typeface="Times New Roman" pitchFamily="18" charset="0"/>
            </a:endParaRPr>
          </a:p>
          <a:p>
            <a:r>
              <a:rPr lang="en-US" smtClean="0">
                <a:latin typeface="Times New Roman" pitchFamily="18" charset="0"/>
                <a:cs typeface="Times New Roman" pitchFamily="18" charset="0"/>
              </a:rPr>
              <a:t>Để </a:t>
            </a:r>
            <a:r>
              <a:rPr lang="en-US">
                <a:latin typeface="Times New Roman" pitchFamily="18" charset="0"/>
                <a:cs typeface="Times New Roman" pitchFamily="18" charset="0"/>
              </a:rPr>
              <a:t>thực hiện một tìm kiếm theo từ khóa thực hiện như sau:</a:t>
            </a:r>
          </a:p>
          <a:p>
            <a:r>
              <a:rPr lang="en-US">
                <a:latin typeface="Times New Roman" pitchFamily="18" charset="0"/>
                <a:cs typeface="Times New Roman" pitchFamily="18" charset="0"/>
              </a:rPr>
              <a:t>+ Bộ sưu tập : Giới hạn phạm vi tìm kiếm trong bộ sưu tập được chọn</a:t>
            </a:r>
          </a:p>
          <a:p>
            <a:r>
              <a:rPr lang="en-US" smtClean="0">
                <a:latin typeface="Times New Roman" pitchFamily="18" charset="0"/>
                <a:cs typeface="Times New Roman" pitchFamily="18" charset="0"/>
              </a:rPr>
              <a:t>+ </a:t>
            </a:r>
            <a:r>
              <a:rPr lang="en-US">
                <a:latin typeface="Times New Roman" pitchFamily="18" charset="0"/>
                <a:cs typeface="Times New Roman" pitchFamily="18" charset="0"/>
              </a:rPr>
              <a:t>Lựa chọn trường tìm tin : Chỉ định phạm vi trường tìm kiếm: Nhan đề, Tác giả, Chủ đề Môn học, Năm xb, Điểm truy cập chính,Tóm tắt, Mọi trường.</a:t>
            </a:r>
          </a:p>
          <a:p>
            <a:r>
              <a:rPr lang="en-US">
                <a:latin typeface="Times New Roman" pitchFamily="18" charset="0"/>
                <a:cs typeface="Times New Roman" pitchFamily="18" charset="0"/>
              </a:rPr>
              <a:t>+ Nhập từ / cụm từ muốn tìm kiếm vào ô tìm kiếm</a:t>
            </a:r>
          </a:p>
          <a:p>
            <a:r>
              <a:rPr lang="en-US" smtClean="0">
                <a:latin typeface="Times New Roman" pitchFamily="18" charset="0"/>
                <a:cs typeface="Times New Roman" pitchFamily="18" charset="0"/>
              </a:rPr>
              <a:t>+ Với chức năng tìm kiếm này người sử dụng cũng có thể sử dụng các toán tử để</a:t>
            </a:r>
          </a:p>
          <a:p>
            <a:r>
              <a:rPr lang="en-US" smtClean="0">
                <a:latin typeface="Times New Roman" pitchFamily="18" charset="0"/>
                <a:cs typeface="Times New Roman" pitchFamily="18" charset="0"/>
              </a:rPr>
              <a:t>kết hợp nhiều điều kiện tìm kiếm:</a:t>
            </a:r>
          </a:p>
          <a:p>
            <a:r>
              <a:rPr lang="en-US" smtClean="0">
                <a:latin typeface="Times New Roman" pitchFamily="18" charset="0"/>
                <a:cs typeface="Times New Roman" pitchFamily="18" charset="0"/>
              </a:rPr>
              <a:t>Và: kết hợp các từ khóa để tìm tin (Thu hẹp phạm vi tìm kiếm)</a:t>
            </a:r>
          </a:p>
          <a:p>
            <a:r>
              <a:rPr lang="en-US" smtClean="0">
                <a:latin typeface="Times New Roman" pitchFamily="18" charset="0"/>
                <a:cs typeface="Times New Roman" pitchFamily="18" charset="0"/>
              </a:rPr>
              <a:t>Hoặc: Tìm tin với các từ khóa được chỉ định ( mở rộng phạm vi tìm kiếm) Không: Loại trừ các từ khóa không cần thiết trong quá trình tìm tin.</a:t>
            </a:r>
          </a:p>
          <a:p>
            <a:r>
              <a:rPr lang="en-US" smtClean="0">
                <a:latin typeface="Times New Roman" pitchFamily="18" charset="0"/>
                <a:cs typeface="Times New Roman" pitchFamily="18" charset="0"/>
              </a:rPr>
              <a:t>+ Người dùng có thể trỏ chuột vào dấu ? để có được trợ giúp và truy vấn tìm kiếm tối ưu.</a:t>
            </a:r>
          </a:p>
          <a:p>
            <a:endParaRPr lang="en-US">
              <a:latin typeface="Times New Roman" pitchFamily="18" charset="0"/>
              <a:cs typeface="Times New Roman" pitchFamily="18" charset="0"/>
            </a:endParaRPr>
          </a:p>
        </p:txBody>
      </p:sp>
      <p:sp>
        <p:nvSpPr>
          <p:cNvPr id="3" name="Rectangle 2"/>
          <p:cNvSpPr/>
          <p:nvPr/>
        </p:nvSpPr>
        <p:spPr>
          <a:xfrm>
            <a:off x="793273" y="272986"/>
            <a:ext cx="7595151" cy="1089529"/>
          </a:xfrm>
          <a:prstGeom prst="rect">
            <a:avLst/>
          </a:prstGeom>
        </p:spPr>
        <p:txBody>
          <a:bodyPr wrap="square">
            <a:spAutoFit/>
          </a:bodyPr>
          <a:lstStyle/>
          <a:p>
            <a:pPr lvl="1">
              <a:lnSpc>
                <a:spcPct val="120000"/>
              </a:lnSpc>
            </a:pPr>
            <a:r>
              <a:rPr lang="en-US" b="1">
                <a:solidFill>
                  <a:schemeClr val="accent3"/>
                </a:solidFill>
                <a:latin typeface="Times New Roman" pitchFamily="18" charset="0"/>
                <a:cs typeface="Times New Roman" pitchFamily="18" charset="0"/>
              </a:rPr>
              <a:t>2.2 Cách thực hiện</a:t>
            </a:r>
            <a:endParaRPr lang="en-US">
              <a:solidFill>
                <a:schemeClr val="accent3"/>
              </a:solidFill>
              <a:latin typeface="Times New Roman" pitchFamily="18" charset="0"/>
              <a:cs typeface="Times New Roman" pitchFamily="18" charset="0"/>
            </a:endParaRPr>
          </a:p>
          <a:p>
            <a:pPr>
              <a:lnSpc>
                <a:spcPct val="120000"/>
              </a:lnSpc>
              <a:tabLst>
                <a:tab pos="432000" algn="l"/>
              </a:tabLst>
            </a:pPr>
            <a:r>
              <a:rPr lang="en-US">
                <a:latin typeface="Times New Roman" pitchFamily="18" charset="0"/>
                <a:cs typeface="Times New Roman" pitchFamily="18" charset="0"/>
              </a:rPr>
              <a:t>	Từ giao diện trang chủ của KIPOS chọn nút Tìm từ khóa, xuất hiện màn hình giao diện tìm kiếm theo từ khóa như sau:</a:t>
            </a:r>
            <a:endParaRPr lang="en-US"/>
          </a:p>
        </p:txBody>
      </p:sp>
    </p:spTree>
    <p:extLst>
      <p:ext uri="{BB962C8B-B14F-4D97-AF65-F5344CB8AC3E}">
        <p14:creationId xmlns:p14="http://schemas.microsoft.com/office/powerpoint/2010/main" val="121934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927063"/>
            <a:ext cx="7056784" cy="2952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2358008" y="6093296"/>
            <a:ext cx="4572000" cy="646331"/>
          </a:xfrm>
          <a:prstGeom prst="rect">
            <a:avLst/>
          </a:prstGeom>
        </p:spPr>
        <p:txBody>
          <a:bodyPr>
            <a:spAutoFit/>
          </a:bodyPr>
          <a:lstStyle/>
          <a:p>
            <a:r>
              <a:rPr lang="en-US" i="1">
                <a:latin typeface="Times New Roman" pitchFamily="18" charset="0"/>
                <a:cs typeface="Times New Roman" pitchFamily="18" charset="0"/>
              </a:rPr>
              <a:t>(Hình 2.2 Giao diện kết quả tìm theo từ khóa)</a:t>
            </a:r>
            <a:endParaRPr lang="en-US">
              <a:latin typeface="Times New Roman" pitchFamily="18" charset="0"/>
              <a:cs typeface="Times New Roman" pitchFamily="18" charset="0"/>
            </a:endParaRPr>
          </a:p>
          <a:p>
            <a:r>
              <a:rPr lang="en-US" i="1">
                <a:latin typeface="Times New Roman" pitchFamily="18" charset="0"/>
                <a:cs typeface="Times New Roman" pitchFamily="18" charset="0"/>
              </a:rPr>
              <a:t> </a:t>
            </a:r>
            <a:endParaRPr lang="en-US">
              <a:latin typeface="Times New Roman" pitchFamily="18" charset="0"/>
              <a:cs typeface="Times New Roman" pitchFamily="18" charset="0"/>
            </a:endParaRPr>
          </a:p>
        </p:txBody>
      </p:sp>
      <p:sp>
        <p:nvSpPr>
          <p:cNvPr id="3" name="Rectangle 2"/>
          <p:cNvSpPr/>
          <p:nvPr/>
        </p:nvSpPr>
        <p:spPr>
          <a:xfrm>
            <a:off x="1137855" y="548680"/>
            <a:ext cx="7056784" cy="2031325"/>
          </a:xfrm>
          <a:prstGeom prst="rect">
            <a:avLst/>
          </a:prstGeom>
        </p:spPr>
        <p:txBody>
          <a:bodyPr wrap="square">
            <a:spAutoFit/>
          </a:bodyPr>
          <a:lstStyle/>
          <a:p>
            <a:r>
              <a:rPr lang="en-US">
                <a:latin typeface="Times New Roman" pitchFamily="18" charset="0"/>
                <a:cs typeface="Times New Roman" pitchFamily="18" charset="0"/>
              </a:rPr>
              <a:t>+ Một danh sách kết quả sẽ hiển thị. Danh sách kết quả tìm thấy sẽ được phân thành nhiều trang để hiển thị. Để xem các trang kết quả khác người sử dụng chọn các nút  mũi tên tương ứng theo hướng phải (trang sau) hoặc trái (trang trước).</a:t>
            </a:r>
          </a:p>
          <a:p>
            <a:r>
              <a:rPr lang="en-US">
                <a:latin typeface="Times New Roman" pitchFamily="18" charset="0"/>
                <a:cs typeface="Times New Roman" pitchFamily="18" charset="0"/>
              </a:rPr>
              <a:t>+ Kích chuột vào Full để     xem thông tin chi tiết hơn về biểu ghi tài liệu hoặc chọn</a:t>
            </a:r>
          </a:p>
          <a:p>
            <a:r>
              <a:rPr lang="en-US">
                <a:latin typeface="Times New Roman" pitchFamily="18" charset="0"/>
                <a:cs typeface="Times New Roman" pitchFamily="18" charset="0"/>
              </a:rPr>
              <a:t>Marc để xem thông tin chi tiết hơn ở dạng Marc.</a:t>
            </a:r>
          </a:p>
        </p:txBody>
      </p:sp>
    </p:spTree>
    <p:extLst>
      <p:ext uri="{BB962C8B-B14F-4D97-AF65-F5344CB8AC3E}">
        <p14:creationId xmlns:p14="http://schemas.microsoft.com/office/powerpoint/2010/main" val="1904099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332656"/>
            <a:ext cx="7920880" cy="5909310"/>
          </a:xfrm>
          <a:prstGeom prst="rect">
            <a:avLst/>
          </a:prstGeom>
        </p:spPr>
        <p:txBody>
          <a:bodyPr wrap="square">
            <a:spAutoFit/>
          </a:bodyPr>
          <a:lstStyle/>
          <a:p>
            <a:pPr lvl="0"/>
            <a:r>
              <a:rPr lang="en-US" b="1" smtClean="0">
                <a:solidFill>
                  <a:schemeClr val="accent3"/>
                </a:solidFill>
                <a:latin typeface="Times New Roman" pitchFamily="18" charset="0"/>
                <a:cs typeface="Times New Roman" pitchFamily="18" charset="0"/>
              </a:rPr>
              <a:t>3. TÌM </a:t>
            </a:r>
            <a:r>
              <a:rPr lang="en-US" b="1">
                <a:solidFill>
                  <a:schemeClr val="accent3"/>
                </a:solidFill>
                <a:latin typeface="Times New Roman" pitchFamily="18" charset="0"/>
                <a:cs typeface="Times New Roman" pitchFamily="18" charset="0"/>
              </a:rPr>
              <a:t>KIẾM CHUYÊN GIA</a:t>
            </a:r>
            <a:endParaRPr lang="en-US" sz="1200">
              <a:solidFill>
                <a:schemeClr val="accent3"/>
              </a:solidFill>
              <a:latin typeface="Times New Roman" pitchFamily="18" charset="0"/>
              <a:cs typeface="Times New Roman" pitchFamily="18" charset="0"/>
            </a:endParaRPr>
          </a:p>
          <a:p>
            <a:pPr lvl="1"/>
            <a:r>
              <a:rPr lang="en-US" b="1" smtClean="0">
                <a:solidFill>
                  <a:schemeClr val="accent3"/>
                </a:solidFill>
                <a:latin typeface="Times New Roman" pitchFamily="18" charset="0"/>
                <a:cs typeface="Times New Roman" pitchFamily="18" charset="0"/>
              </a:rPr>
              <a:t>3.1 Mục </a:t>
            </a:r>
            <a:r>
              <a:rPr lang="en-US" b="1">
                <a:solidFill>
                  <a:schemeClr val="accent3"/>
                </a:solidFill>
                <a:latin typeface="Times New Roman" pitchFamily="18" charset="0"/>
                <a:cs typeface="Times New Roman" pitchFamily="18" charset="0"/>
              </a:rPr>
              <a:t>đích</a:t>
            </a:r>
            <a:endParaRPr lang="en-US" sz="1400">
              <a:solidFill>
                <a:schemeClr val="accent3"/>
              </a:solidFill>
              <a:latin typeface="Times New Roman" pitchFamily="18" charset="0"/>
              <a:cs typeface="Times New Roman" pitchFamily="18" charset="0"/>
            </a:endParaRPr>
          </a:p>
          <a:p>
            <a:r>
              <a:rPr lang="en-US">
                <a:latin typeface="Times New Roman" pitchFamily="18" charset="0"/>
                <a:cs typeface="Times New Roman" pitchFamily="18" charset="0"/>
              </a:rPr>
              <a:t>	</a:t>
            </a:r>
            <a:r>
              <a:rPr lang="en-US" smtClean="0">
                <a:latin typeface="Times New Roman" pitchFamily="18" charset="0"/>
                <a:cs typeface="Times New Roman" pitchFamily="18" charset="0"/>
              </a:rPr>
              <a:t>Phương </a:t>
            </a:r>
            <a:r>
              <a:rPr lang="en-US">
                <a:latin typeface="Times New Roman" pitchFamily="18" charset="0"/>
                <a:cs typeface="Times New Roman" pitchFamily="18" charset="0"/>
              </a:rPr>
              <a:t>thức tìm kiếm này cho phép người dùng có khả năng sử dụng  các  trường tìm tin, các toán tử logic, các ký tự để xây dựng các biểu thức điều kiện tìm kiếm phù hợp cho phép người sử dụng có thể giới hạn phạm vi tìm kiếm, mở rộng, thu hẹp phạm vi tìm kiếm, loại trừ các từ khóa không cần thiết cho việc tìm tin, … với số lượng kết hợp không giới hạn, khả năng tìm trên kết quả đã tìm cho phép hạn chế tối đa thông tin dư thừa và thực hiện tìm kiếm nhanh chóng, thống kê chính xác kết quả tìm kiếm. Cách tìm kiếm này cũng cho phép xem các biểu ghi theo 03 cách : Rút gọn, Đầy đủ, Tiêu chuẩn.</a:t>
            </a:r>
          </a:p>
          <a:p>
            <a:pPr lvl="1"/>
            <a:r>
              <a:rPr lang="en-US" b="1" smtClean="0">
                <a:solidFill>
                  <a:schemeClr val="accent3"/>
                </a:solidFill>
                <a:latin typeface="Times New Roman" pitchFamily="18" charset="0"/>
                <a:cs typeface="Times New Roman" pitchFamily="18" charset="0"/>
              </a:rPr>
              <a:t>3.2 Cách </a:t>
            </a:r>
            <a:r>
              <a:rPr lang="en-US" b="1">
                <a:solidFill>
                  <a:schemeClr val="accent3"/>
                </a:solidFill>
                <a:latin typeface="Times New Roman" pitchFamily="18" charset="0"/>
                <a:cs typeface="Times New Roman" pitchFamily="18" charset="0"/>
              </a:rPr>
              <a:t>thực hiện</a:t>
            </a:r>
            <a:endParaRPr lang="en-US" sz="1400">
              <a:solidFill>
                <a:schemeClr val="accent3"/>
              </a:solidFill>
              <a:latin typeface="Times New Roman" pitchFamily="18" charset="0"/>
              <a:cs typeface="Times New Roman" pitchFamily="18" charset="0"/>
            </a:endParaRPr>
          </a:p>
          <a:p>
            <a:r>
              <a:rPr lang="en-US">
                <a:latin typeface="Times New Roman" pitchFamily="18" charset="0"/>
                <a:cs typeface="Times New Roman" pitchFamily="18" charset="0"/>
              </a:rPr>
              <a:t>	</a:t>
            </a:r>
            <a:r>
              <a:rPr lang="en-US" smtClean="0">
                <a:latin typeface="Times New Roman" pitchFamily="18" charset="0"/>
                <a:cs typeface="Times New Roman" pitchFamily="18" charset="0"/>
              </a:rPr>
              <a:t>Từ </a:t>
            </a:r>
            <a:r>
              <a:rPr lang="en-US">
                <a:latin typeface="Times New Roman" pitchFamily="18" charset="0"/>
                <a:cs typeface="Times New Roman" pitchFamily="18" charset="0"/>
              </a:rPr>
              <a:t>trang chủ tìm kiếm KIPOS, kích chuột vào nút Tìm chuyên gia. Ta có màn hình giao diện tìm kiếm như sau :</a:t>
            </a:r>
          </a:p>
          <a:p>
            <a:r>
              <a:rPr lang="en-US">
                <a:latin typeface="Times New Roman" pitchFamily="18" charset="0"/>
                <a:cs typeface="Times New Roman" pitchFamily="18" charset="0"/>
              </a:rPr>
              <a:t>Để thực hiện một tìm kiếm chuyên gia thực hiện như sau:</a:t>
            </a:r>
          </a:p>
          <a:p>
            <a:r>
              <a:rPr lang="en-US">
                <a:latin typeface="Times New Roman" pitchFamily="18" charset="0"/>
                <a:cs typeface="Times New Roman" pitchFamily="18" charset="0"/>
              </a:rPr>
              <a:t> </a:t>
            </a:r>
            <a:r>
              <a:rPr lang="en-US" smtClean="0">
                <a:latin typeface="Times New Roman" pitchFamily="18" charset="0"/>
                <a:cs typeface="Times New Roman" pitchFamily="18" charset="0"/>
              </a:rPr>
              <a:t>+ </a:t>
            </a:r>
            <a:r>
              <a:rPr lang="en-US">
                <a:latin typeface="Times New Roman" pitchFamily="18" charset="0"/>
                <a:cs typeface="Times New Roman" pitchFamily="18" charset="0"/>
              </a:rPr>
              <a:t>Bộ sưu tập : Giới hạn phạm vi tìm kiếm trong bộ sưu tập được chọn</a:t>
            </a:r>
          </a:p>
          <a:p>
            <a:r>
              <a:rPr lang="en-US">
                <a:latin typeface="Times New Roman" pitchFamily="18" charset="0"/>
                <a:cs typeface="Times New Roman" pitchFamily="18" charset="0"/>
              </a:rPr>
              <a:t>+ Nhập vào ô tìm kiếm cùng với các ký hiệu đại diện</a:t>
            </a:r>
            <a:r>
              <a:rPr lang="en-US" smtClean="0">
                <a:latin typeface="Times New Roman" pitchFamily="18" charset="0"/>
                <a:cs typeface="Times New Roman" pitchFamily="18" charset="0"/>
              </a:rPr>
              <a:t>.</a:t>
            </a:r>
          </a:p>
          <a:p>
            <a:r>
              <a:rPr lang="en-US">
                <a:latin typeface="Times New Roman" pitchFamily="18" charset="0"/>
                <a:cs typeface="Times New Roman" pitchFamily="18" charset="0"/>
              </a:rPr>
              <a:t>Trên giao diện tìm kiếm người sử dụng có thể thấy chỉ dẫn chi tiết:</a:t>
            </a:r>
          </a:p>
          <a:p>
            <a:r>
              <a:rPr lang="en-US">
                <a:latin typeface="Times New Roman" pitchFamily="18" charset="0"/>
                <a:cs typeface="Times New Roman" pitchFamily="18" charset="0"/>
              </a:rPr>
              <a:t> </a:t>
            </a:r>
            <a:r>
              <a:rPr lang="en-US" smtClean="0">
                <a:latin typeface="Times New Roman" pitchFamily="18" charset="0"/>
                <a:cs typeface="Times New Roman" pitchFamily="18" charset="0"/>
              </a:rPr>
              <a:t>* Các </a:t>
            </a:r>
            <a:r>
              <a:rPr lang="en-US">
                <a:latin typeface="Times New Roman" pitchFamily="18" charset="0"/>
                <a:cs typeface="Times New Roman" pitchFamily="18" charset="0"/>
              </a:rPr>
              <a:t>ký hiệu đại diện cho trường tìm kiếm: a:Tác giả,t:Nhan đề, s:Chủ đề, g:Chung( tác giả hoặc nhan đề hoặc chủ đề), aw: mọi trường</a:t>
            </a:r>
            <a:r>
              <a:rPr lang="en-US" smtClean="0">
                <a:latin typeface="Times New Roman" pitchFamily="18" charset="0"/>
                <a:cs typeface="Times New Roman" pitchFamily="18" charset="0"/>
              </a:rPr>
              <a:t>.</a:t>
            </a:r>
          </a:p>
          <a:p>
            <a:endParaRPr lang="en-US" smtClean="0">
              <a:latin typeface="Times New Roman" pitchFamily="18" charset="0"/>
              <a:cs typeface="Times New Roman" pitchFamily="18" charset="0"/>
            </a:endParaRPr>
          </a:p>
          <a:p>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414369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TotalTime>
  <Words>660</Words>
  <Application>Microsoft Office PowerPoint</Application>
  <PresentationFormat>On-screen Show (4:3)</PresentationFormat>
  <Paragraphs>97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Truong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46</cp:revision>
  <dcterms:created xsi:type="dcterms:W3CDTF">2016-11-28T02:32:48Z</dcterms:created>
  <dcterms:modified xsi:type="dcterms:W3CDTF">2016-11-29T09:59:06Z</dcterms:modified>
</cp:coreProperties>
</file>